
<file path=[Content_Types].xml><?xml version="1.0" encoding="utf-8"?>
<Types xmlns="http://schemas.openxmlformats.org/package/2006/content-types">
  <Default Extension="gif" ContentType="image/gi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9" r:id="rId2"/>
    <p:sldId id="261" r:id="rId3"/>
    <p:sldId id="263" r:id="rId4"/>
    <p:sldId id="267" r:id="rId5"/>
    <p:sldId id="268" r:id="rId6"/>
    <p:sldId id="272" r:id="rId7"/>
    <p:sldId id="273" r:id="rId8"/>
    <p:sldId id="269" r:id="rId9"/>
    <p:sldId id="260" r:id="rId10"/>
    <p:sldId id="271" r:id="rId11"/>
    <p:sldId id="277" r:id="rId12"/>
    <p:sldId id="276" r:id="rId13"/>
    <p:sldId id="275" r:id="rId14"/>
    <p:sldId id="278" r:id="rId15"/>
    <p:sldId id="279" r:id="rId16"/>
    <p:sldId id="280" r:id="rId17"/>
    <p:sldId id="281" r:id="rId18"/>
    <p:sldId id="282" r:id="rId19"/>
    <p:sldId id="28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6327"/>
  </p:normalViewPr>
  <p:slideViewPr>
    <p:cSldViewPr snapToGrid="0" snapToObjects="1">
      <p:cViewPr varScale="1">
        <p:scale>
          <a:sx n="104" d="100"/>
          <a:sy n="104" d="100"/>
        </p:scale>
        <p:origin x="232" y="6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jpeg>
</file>

<file path=ppt/media/image2.png>
</file>

<file path=ppt/media/image3.gif>
</file>

<file path=ppt/media/image4.jpeg>
</file>

<file path=ppt/media/image5.png>
</file>

<file path=ppt/media/image6.png>
</file>

<file path=ppt/media/image7.png>
</file>

<file path=ppt/media/image8.png>
</file>

<file path=ppt/media/image9.png>
</file>

<file path=ppt/media/media1.m4a>
</file>

<file path=ppt/media/media2.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9A846C-4940-5F46-801A-0AAB6FEC9F6A}" type="datetimeFigureOut">
              <a:rPr lang="en-US" smtClean="0"/>
              <a:t>11/20/21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6197DE-44EF-3D49-B07F-14103F80DE42}" type="slidenum">
              <a:rPr lang="en-US" smtClean="0"/>
              <a:t>‹#›</a:t>
            </a:fld>
            <a:endParaRPr lang="en-US"/>
          </a:p>
        </p:txBody>
      </p:sp>
    </p:spTree>
    <p:extLst>
      <p:ext uri="{BB962C8B-B14F-4D97-AF65-F5344CB8AC3E}">
        <p14:creationId xmlns:p14="http://schemas.microsoft.com/office/powerpoint/2010/main" val="844692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dc1e8005ab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dc1e8005a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500">
                <a:solidFill>
                  <a:schemeClr val="dk1"/>
                </a:solidFill>
              </a:rPr>
              <a:t>We will walk through</a:t>
            </a:r>
            <a:endParaRPr sz="15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500">
                <a:solidFill>
                  <a:schemeClr val="dk1"/>
                </a:solidFill>
              </a:rPr>
              <a:t>+ Background &amp; The Journey</a:t>
            </a:r>
            <a:endParaRPr sz="15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500">
                <a:solidFill>
                  <a:schemeClr val="dk1"/>
                </a:solidFill>
              </a:rPr>
              <a:t>	+ Motivation</a:t>
            </a:r>
            <a:endParaRPr sz="15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500">
                <a:solidFill>
                  <a:schemeClr val="dk1"/>
                </a:solidFill>
              </a:rPr>
              <a:t>	+ The Problems &amp; Our Guiding Principles</a:t>
            </a:r>
            <a:endParaRPr sz="15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500">
                <a:solidFill>
                  <a:schemeClr val="dk1"/>
                </a:solidFill>
              </a:rPr>
              <a:t>	+ Artifacts for initial analysis</a:t>
            </a:r>
            <a:endParaRPr sz="150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15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500">
                <a:solidFill>
                  <a:schemeClr val="dk1"/>
                </a:solidFill>
              </a:rPr>
              <a:t>+ Our Approach</a:t>
            </a:r>
            <a:endParaRPr sz="15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500">
                <a:solidFill>
                  <a:schemeClr val="dk1"/>
                </a:solidFill>
              </a:rPr>
              <a:t>	+ Narrowing Architectural Characteristics</a:t>
            </a:r>
            <a:endParaRPr sz="15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500">
                <a:solidFill>
                  <a:schemeClr val="dk1"/>
                </a:solidFill>
              </a:rPr>
              <a:t>	+ Picking an Architectural Style</a:t>
            </a:r>
            <a:endParaRPr sz="15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500">
                <a:solidFill>
                  <a:schemeClr val="dk1"/>
                </a:solidFill>
              </a:rPr>
              <a:t>	+ Two ways to do it</a:t>
            </a:r>
            <a:endParaRPr sz="15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500">
                <a:solidFill>
                  <a:schemeClr val="dk1"/>
                </a:solidFill>
              </a:rPr>
              <a:t>	+ Tradeoffs, Decisions &amp; Consequences</a:t>
            </a:r>
            <a:endParaRPr sz="150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15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500">
                <a:solidFill>
                  <a:schemeClr val="dk1"/>
                </a:solidFill>
              </a:rPr>
              <a:t>+ The Migration</a:t>
            </a:r>
            <a:endParaRPr sz="15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500">
                <a:solidFill>
                  <a:schemeClr val="dk1"/>
                </a:solidFill>
              </a:rPr>
              <a:t>	+ Architectural Components</a:t>
            </a:r>
            <a:endParaRPr sz="15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500">
                <a:solidFill>
                  <a:schemeClr val="dk1"/>
                </a:solidFill>
              </a:rPr>
              <a:t>	+ Phase 1</a:t>
            </a:r>
            <a:endParaRPr sz="15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500">
                <a:solidFill>
                  <a:schemeClr val="dk1"/>
                </a:solidFill>
              </a:rPr>
              <a:t>	+ Phase 2</a:t>
            </a:r>
            <a:endParaRPr sz="15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500">
                <a:solidFill>
                  <a:schemeClr val="dk1"/>
                </a:solidFill>
              </a:rPr>
              <a:t>	+ Phase 3</a:t>
            </a:r>
            <a:endParaRPr sz="150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15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500">
                <a:solidFill>
                  <a:schemeClr val="dk1"/>
                </a:solidFill>
              </a:rPr>
              <a:t>+ Looking Ahead</a:t>
            </a:r>
            <a:endParaRPr sz="150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15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500">
                <a:solidFill>
                  <a:schemeClr val="dk1"/>
                </a:solidFill>
              </a:rPr>
              <a:t>+ Conclusion</a:t>
            </a:r>
            <a:endParaRPr sz="15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 we satisfy these customers? We begin the architectural analysis.</a:t>
            </a:r>
          </a:p>
        </p:txBody>
      </p:sp>
      <p:sp>
        <p:nvSpPr>
          <p:cNvPr id="4" name="Slide Number Placeholder 3"/>
          <p:cNvSpPr>
            <a:spLocks noGrp="1"/>
          </p:cNvSpPr>
          <p:nvPr>
            <p:ph type="sldNum" sz="quarter" idx="5"/>
          </p:nvPr>
        </p:nvSpPr>
        <p:spPr/>
        <p:txBody>
          <a:bodyPr/>
          <a:lstStyle/>
          <a:p>
            <a:fld id="{D8307D4C-8B28-4561-B267-DCB0573BF672}" type="slidenum">
              <a:rPr lang="en-GB" smtClean="0"/>
              <a:t>17</a:t>
            </a:fld>
            <a:endParaRPr lang="en-GB"/>
          </a:p>
        </p:txBody>
      </p:sp>
    </p:spTree>
    <p:extLst>
      <p:ext uri="{BB962C8B-B14F-4D97-AF65-F5344CB8AC3E}">
        <p14:creationId xmlns:p14="http://schemas.microsoft.com/office/powerpoint/2010/main" val="3949572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 we satisfy these customers? We begin the architectural analysis.</a:t>
            </a:r>
          </a:p>
        </p:txBody>
      </p:sp>
      <p:sp>
        <p:nvSpPr>
          <p:cNvPr id="4" name="Slide Number Placeholder 3"/>
          <p:cNvSpPr>
            <a:spLocks noGrp="1"/>
          </p:cNvSpPr>
          <p:nvPr>
            <p:ph type="sldNum" sz="quarter" idx="5"/>
          </p:nvPr>
        </p:nvSpPr>
        <p:spPr/>
        <p:txBody>
          <a:bodyPr/>
          <a:lstStyle/>
          <a:p>
            <a:fld id="{D8307D4C-8B28-4561-B267-DCB0573BF672}" type="slidenum">
              <a:rPr lang="en-GB" smtClean="0"/>
              <a:t>4</a:t>
            </a:fld>
            <a:endParaRPr lang="en-GB"/>
          </a:p>
        </p:txBody>
      </p:sp>
    </p:spTree>
    <p:extLst>
      <p:ext uri="{BB962C8B-B14F-4D97-AF65-F5344CB8AC3E}">
        <p14:creationId xmlns:p14="http://schemas.microsoft.com/office/powerpoint/2010/main" val="15017147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 we satisfy these customers? We begin the architectural analysis.</a:t>
            </a:r>
          </a:p>
        </p:txBody>
      </p:sp>
      <p:sp>
        <p:nvSpPr>
          <p:cNvPr id="4" name="Slide Number Placeholder 3"/>
          <p:cNvSpPr>
            <a:spLocks noGrp="1"/>
          </p:cNvSpPr>
          <p:nvPr>
            <p:ph type="sldNum" sz="quarter" idx="5"/>
          </p:nvPr>
        </p:nvSpPr>
        <p:spPr/>
        <p:txBody>
          <a:bodyPr/>
          <a:lstStyle/>
          <a:p>
            <a:fld id="{D8307D4C-8B28-4561-B267-DCB0573BF672}" type="slidenum">
              <a:rPr lang="en-GB" smtClean="0"/>
              <a:t>5</a:t>
            </a:fld>
            <a:endParaRPr lang="en-GB"/>
          </a:p>
        </p:txBody>
      </p:sp>
    </p:spTree>
    <p:extLst>
      <p:ext uri="{BB962C8B-B14F-4D97-AF65-F5344CB8AC3E}">
        <p14:creationId xmlns:p14="http://schemas.microsoft.com/office/powerpoint/2010/main" val="34974644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 we satisfy these customers? We begin the architectural analysis.</a:t>
            </a:r>
          </a:p>
        </p:txBody>
      </p:sp>
      <p:sp>
        <p:nvSpPr>
          <p:cNvPr id="4" name="Slide Number Placeholder 3"/>
          <p:cNvSpPr>
            <a:spLocks noGrp="1"/>
          </p:cNvSpPr>
          <p:nvPr>
            <p:ph type="sldNum" sz="quarter" idx="5"/>
          </p:nvPr>
        </p:nvSpPr>
        <p:spPr/>
        <p:txBody>
          <a:bodyPr/>
          <a:lstStyle/>
          <a:p>
            <a:fld id="{D8307D4C-8B28-4561-B267-DCB0573BF672}" type="slidenum">
              <a:rPr lang="en-GB" smtClean="0"/>
              <a:t>7</a:t>
            </a:fld>
            <a:endParaRPr lang="en-GB"/>
          </a:p>
        </p:txBody>
      </p:sp>
    </p:spTree>
    <p:extLst>
      <p:ext uri="{BB962C8B-B14F-4D97-AF65-F5344CB8AC3E}">
        <p14:creationId xmlns:p14="http://schemas.microsoft.com/office/powerpoint/2010/main" val="17234405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 we satisfy these customers? We begin the architectural analysis.</a:t>
            </a:r>
          </a:p>
        </p:txBody>
      </p:sp>
      <p:sp>
        <p:nvSpPr>
          <p:cNvPr id="4" name="Slide Number Placeholder 3"/>
          <p:cNvSpPr>
            <a:spLocks noGrp="1"/>
          </p:cNvSpPr>
          <p:nvPr>
            <p:ph type="sldNum" sz="quarter" idx="5"/>
          </p:nvPr>
        </p:nvSpPr>
        <p:spPr/>
        <p:txBody>
          <a:bodyPr/>
          <a:lstStyle/>
          <a:p>
            <a:fld id="{D8307D4C-8B28-4561-B267-DCB0573BF672}" type="slidenum">
              <a:rPr lang="en-GB" smtClean="0"/>
              <a:t>12</a:t>
            </a:fld>
            <a:endParaRPr lang="en-GB"/>
          </a:p>
        </p:txBody>
      </p:sp>
    </p:spTree>
    <p:extLst>
      <p:ext uri="{BB962C8B-B14F-4D97-AF65-F5344CB8AC3E}">
        <p14:creationId xmlns:p14="http://schemas.microsoft.com/office/powerpoint/2010/main" val="8034322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 we satisfy these customers? We begin the architectural analysis.</a:t>
            </a:r>
          </a:p>
        </p:txBody>
      </p:sp>
      <p:sp>
        <p:nvSpPr>
          <p:cNvPr id="4" name="Slide Number Placeholder 3"/>
          <p:cNvSpPr>
            <a:spLocks noGrp="1"/>
          </p:cNvSpPr>
          <p:nvPr>
            <p:ph type="sldNum" sz="quarter" idx="5"/>
          </p:nvPr>
        </p:nvSpPr>
        <p:spPr/>
        <p:txBody>
          <a:bodyPr/>
          <a:lstStyle/>
          <a:p>
            <a:fld id="{D8307D4C-8B28-4561-B267-DCB0573BF672}" type="slidenum">
              <a:rPr lang="en-GB" smtClean="0"/>
              <a:t>13</a:t>
            </a:fld>
            <a:endParaRPr lang="en-GB"/>
          </a:p>
        </p:txBody>
      </p:sp>
    </p:spTree>
    <p:extLst>
      <p:ext uri="{BB962C8B-B14F-4D97-AF65-F5344CB8AC3E}">
        <p14:creationId xmlns:p14="http://schemas.microsoft.com/office/powerpoint/2010/main" val="15575976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 we satisfy these customers? We begin the architectural analysis.</a:t>
            </a:r>
          </a:p>
        </p:txBody>
      </p:sp>
      <p:sp>
        <p:nvSpPr>
          <p:cNvPr id="4" name="Slide Number Placeholder 3"/>
          <p:cNvSpPr>
            <a:spLocks noGrp="1"/>
          </p:cNvSpPr>
          <p:nvPr>
            <p:ph type="sldNum" sz="quarter" idx="5"/>
          </p:nvPr>
        </p:nvSpPr>
        <p:spPr/>
        <p:txBody>
          <a:bodyPr/>
          <a:lstStyle/>
          <a:p>
            <a:fld id="{D8307D4C-8B28-4561-B267-DCB0573BF672}" type="slidenum">
              <a:rPr lang="en-GB" smtClean="0"/>
              <a:t>14</a:t>
            </a:fld>
            <a:endParaRPr lang="en-GB"/>
          </a:p>
        </p:txBody>
      </p:sp>
    </p:spTree>
    <p:extLst>
      <p:ext uri="{BB962C8B-B14F-4D97-AF65-F5344CB8AC3E}">
        <p14:creationId xmlns:p14="http://schemas.microsoft.com/office/powerpoint/2010/main" val="17137507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 we satisfy these customers? We begin the architectural analysis.</a:t>
            </a:r>
          </a:p>
        </p:txBody>
      </p:sp>
      <p:sp>
        <p:nvSpPr>
          <p:cNvPr id="4" name="Slide Number Placeholder 3"/>
          <p:cNvSpPr>
            <a:spLocks noGrp="1"/>
          </p:cNvSpPr>
          <p:nvPr>
            <p:ph type="sldNum" sz="quarter" idx="5"/>
          </p:nvPr>
        </p:nvSpPr>
        <p:spPr/>
        <p:txBody>
          <a:bodyPr/>
          <a:lstStyle/>
          <a:p>
            <a:fld id="{D8307D4C-8B28-4561-B267-DCB0573BF672}" type="slidenum">
              <a:rPr lang="en-GB" smtClean="0"/>
              <a:t>15</a:t>
            </a:fld>
            <a:endParaRPr lang="en-GB"/>
          </a:p>
        </p:txBody>
      </p:sp>
    </p:spTree>
    <p:extLst>
      <p:ext uri="{BB962C8B-B14F-4D97-AF65-F5344CB8AC3E}">
        <p14:creationId xmlns:p14="http://schemas.microsoft.com/office/powerpoint/2010/main" val="12731320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 we satisfy these customers? We begin the architectural analysis.</a:t>
            </a:r>
          </a:p>
        </p:txBody>
      </p:sp>
      <p:sp>
        <p:nvSpPr>
          <p:cNvPr id="4" name="Slide Number Placeholder 3"/>
          <p:cNvSpPr>
            <a:spLocks noGrp="1"/>
          </p:cNvSpPr>
          <p:nvPr>
            <p:ph type="sldNum" sz="quarter" idx="5"/>
          </p:nvPr>
        </p:nvSpPr>
        <p:spPr/>
        <p:txBody>
          <a:bodyPr/>
          <a:lstStyle/>
          <a:p>
            <a:fld id="{D8307D4C-8B28-4561-B267-DCB0573BF672}" type="slidenum">
              <a:rPr lang="en-GB" smtClean="0"/>
              <a:t>16</a:t>
            </a:fld>
            <a:endParaRPr lang="en-GB"/>
          </a:p>
        </p:txBody>
      </p:sp>
    </p:spTree>
    <p:extLst>
      <p:ext uri="{BB962C8B-B14F-4D97-AF65-F5344CB8AC3E}">
        <p14:creationId xmlns:p14="http://schemas.microsoft.com/office/powerpoint/2010/main" val="33197828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2B2A8-B9C3-C845-8CE8-43CECA0F790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B6A461B-7CBC-094A-A2A4-D49A8BBC7F5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F16EC0A-1EA1-9744-8EC2-9115C92BC572}"/>
              </a:ext>
            </a:extLst>
          </p:cNvPr>
          <p:cNvSpPr>
            <a:spLocks noGrp="1"/>
          </p:cNvSpPr>
          <p:nvPr>
            <p:ph type="dt" sz="half" idx="10"/>
          </p:nvPr>
        </p:nvSpPr>
        <p:spPr/>
        <p:txBody>
          <a:bodyPr/>
          <a:lstStyle/>
          <a:p>
            <a:fld id="{ADCBEE7F-A8AD-5B4A-BCF4-A08DDB49EF06}" type="datetimeFigureOut">
              <a:rPr lang="en-US" smtClean="0"/>
              <a:t>11/20/21</a:t>
            </a:fld>
            <a:endParaRPr lang="en-US"/>
          </a:p>
        </p:txBody>
      </p:sp>
      <p:sp>
        <p:nvSpPr>
          <p:cNvPr id="5" name="Footer Placeholder 4">
            <a:extLst>
              <a:ext uri="{FF2B5EF4-FFF2-40B4-BE49-F238E27FC236}">
                <a16:creationId xmlns:a16="http://schemas.microsoft.com/office/drawing/2014/main" id="{C74934B3-4D75-AC4E-99FB-124AA76D33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3B9DA8-0090-D542-BD4D-7D2D4BD27D1A}"/>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24178594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5E83F-E51A-3140-A49A-5D7E5F8AA02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91ED3FF-51C2-534A-8EAC-363B97BCFA5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9D07DE-A479-634E-ABD2-ABC02F3B7339}"/>
              </a:ext>
            </a:extLst>
          </p:cNvPr>
          <p:cNvSpPr>
            <a:spLocks noGrp="1"/>
          </p:cNvSpPr>
          <p:nvPr>
            <p:ph type="dt" sz="half" idx="10"/>
          </p:nvPr>
        </p:nvSpPr>
        <p:spPr/>
        <p:txBody>
          <a:bodyPr/>
          <a:lstStyle/>
          <a:p>
            <a:fld id="{ADCBEE7F-A8AD-5B4A-BCF4-A08DDB49EF06}" type="datetimeFigureOut">
              <a:rPr lang="en-US" smtClean="0"/>
              <a:t>11/20/21</a:t>
            </a:fld>
            <a:endParaRPr lang="en-US"/>
          </a:p>
        </p:txBody>
      </p:sp>
      <p:sp>
        <p:nvSpPr>
          <p:cNvPr id="5" name="Footer Placeholder 4">
            <a:extLst>
              <a:ext uri="{FF2B5EF4-FFF2-40B4-BE49-F238E27FC236}">
                <a16:creationId xmlns:a16="http://schemas.microsoft.com/office/drawing/2014/main" id="{925005D7-47A2-A548-A942-1E80F1FFFC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5E6F36-16C8-1D43-A271-21FA7C748AF8}"/>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33129898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7FD9EE7-41D7-4241-A118-EE3B0B47913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F221C8C-2033-4C49-8580-EDD7194DB0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25A1F9-291E-BD40-9848-57473E5A096C}"/>
              </a:ext>
            </a:extLst>
          </p:cNvPr>
          <p:cNvSpPr>
            <a:spLocks noGrp="1"/>
          </p:cNvSpPr>
          <p:nvPr>
            <p:ph type="dt" sz="half" idx="10"/>
          </p:nvPr>
        </p:nvSpPr>
        <p:spPr/>
        <p:txBody>
          <a:bodyPr/>
          <a:lstStyle/>
          <a:p>
            <a:fld id="{ADCBEE7F-A8AD-5B4A-BCF4-A08DDB49EF06}" type="datetimeFigureOut">
              <a:rPr lang="en-US" smtClean="0"/>
              <a:t>11/20/21</a:t>
            </a:fld>
            <a:endParaRPr lang="en-US"/>
          </a:p>
        </p:txBody>
      </p:sp>
      <p:sp>
        <p:nvSpPr>
          <p:cNvPr id="5" name="Footer Placeholder 4">
            <a:extLst>
              <a:ext uri="{FF2B5EF4-FFF2-40B4-BE49-F238E27FC236}">
                <a16:creationId xmlns:a16="http://schemas.microsoft.com/office/drawing/2014/main" id="{4AE4DDBD-F1F1-D944-914C-194EC06FB9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AF6A4C-95B0-6D47-AFDE-3834E69176D3}"/>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16053811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114149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C0DB2-22AF-3E49-9220-D85496DD84C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0D8F98-FBD6-2341-A33D-8ECC3846A63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09AAD7-A5CE-234A-AEF5-57D67B7B01C9}"/>
              </a:ext>
            </a:extLst>
          </p:cNvPr>
          <p:cNvSpPr>
            <a:spLocks noGrp="1"/>
          </p:cNvSpPr>
          <p:nvPr>
            <p:ph type="dt" sz="half" idx="10"/>
          </p:nvPr>
        </p:nvSpPr>
        <p:spPr/>
        <p:txBody>
          <a:bodyPr/>
          <a:lstStyle/>
          <a:p>
            <a:fld id="{ADCBEE7F-A8AD-5B4A-BCF4-A08DDB49EF06}" type="datetimeFigureOut">
              <a:rPr lang="en-US" smtClean="0"/>
              <a:t>11/20/21</a:t>
            </a:fld>
            <a:endParaRPr lang="en-US"/>
          </a:p>
        </p:txBody>
      </p:sp>
      <p:sp>
        <p:nvSpPr>
          <p:cNvPr id="5" name="Footer Placeholder 4">
            <a:extLst>
              <a:ext uri="{FF2B5EF4-FFF2-40B4-BE49-F238E27FC236}">
                <a16:creationId xmlns:a16="http://schemas.microsoft.com/office/drawing/2014/main" id="{8AFEA0EA-DA4B-3B43-A191-A155EFE7B4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B2B199-E2AD-A24D-A034-098BBF955466}"/>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12366261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66736-ED66-B646-9495-17F42768704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B7DA80B-2DCC-E445-9BCF-8DFFDA39C5F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1A45E94-DCCF-6345-8705-F98A2EA8B9BD}"/>
              </a:ext>
            </a:extLst>
          </p:cNvPr>
          <p:cNvSpPr>
            <a:spLocks noGrp="1"/>
          </p:cNvSpPr>
          <p:nvPr>
            <p:ph type="dt" sz="half" idx="10"/>
          </p:nvPr>
        </p:nvSpPr>
        <p:spPr/>
        <p:txBody>
          <a:bodyPr/>
          <a:lstStyle/>
          <a:p>
            <a:fld id="{ADCBEE7F-A8AD-5B4A-BCF4-A08DDB49EF06}" type="datetimeFigureOut">
              <a:rPr lang="en-US" smtClean="0"/>
              <a:t>11/20/21</a:t>
            </a:fld>
            <a:endParaRPr lang="en-US"/>
          </a:p>
        </p:txBody>
      </p:sp>
      <p:sp>
        <p:nvSpPr>
          <p:cNvPr id="5" name="Footer Placeholder 4">
            <a:extLst>
              <a:ext uri="{FF2B5EF4-FFF2-40B4-BE49-F238E27FC236}">
                <a16:creationId xmlns:a16="http://schemas.microsoft.com/office/drawing/2014/main" id="{B05F0295-31B7-124C-9676-6FB9CE14D7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F91FB8-F434-A04F-894B-261FD507613E}"/>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13275918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F5B8C-87F4-9B4E-9C79-BE09677DCA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E976D9-6AA8-EE4D-A982-390D5BE8276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3AA027D-362A-8642-8C81-3A25F868EF0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CB6F52F-90D9-F745-BEFD-C63ED4E81106}"/>
              </a:ext>
            </a:extLst>
          </p:cNvPr>
          <p:cNvSpPr>
            <a:spLocks noGrp="1"/>
          </p:cNvSpPr>
          <p:nvPr>
            <p:ph type="dt" sz="half" idx="10"/>
          </p:nvPr>
        </p:nvSpPr>
        <p:spPr/>
        <p:txBody>
          <a:bodyPr/>
          <a:lstStyle/>
          <a:p>
            <a:fld id="{ADCBEE7F-A8AD-5B4A-BCF4-A08DDB49EF06}" type="datetimeFigureOut">
              <a:rPr lang="en-US" smtClean="0"/>
              <a:t>11/20/21</a:t>
            </a:fld>
            <a:endParaRPr lang="en-US"/>
          </a:p>
        </p:txBody>
      </p:sp>
      <p:sp>
        <p:nvSpPr>
          <p:cNvPr id="6" name="Footer Placeholder 5">
            <a:extLst>
              <a:ext uri="{FF2B5EF4-FFF2-40B4-BE49-F238E27FC236}">
                <a16:creationId xmlns:a16="http://schemas.microsoft.com/office/drawing/2014/main" id="{6E5C32AE-BA94-5245-BE65-F557CB99B2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0F3BB7-DEE8-6B4F-AF52-50834A582884}"/>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42060585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F763D-1A83-B248-9273-D9DCE950F05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23C41CE-F5FA-B54C-A0A1-302845863F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2F73FE7-10F5-9941-855D-B4C73F51344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4C3DB97-E859-D249-95F4-CC895BBB9DD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383F837-2389-9A4A-862B-D726D41C149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10E14D4-50FF-9B4F-A920-1AA01B651C68}"/>
              </a:ext>
            </a:extLst>
          </p:cNvPr>
          <p:cNvSpPr>
            <a:spLocks noGrp="1"/>
          </p:cNvSpPr>
          <p:nvPr>
            <p:ph type="dt" sz="half" idx="10"/>
          </p:nvPr>
        </p:nvSpPr>
        <p:spPr/>
        <p:txBody>
          <a:bodyPr/>
          <a:lstStyle/>
          <a:p>
            <a:fld id="{ADCBEE7F-A8AD-5B4A-BCF4-A08DDB49EF06}" type="datetimeFigureOut">
              <a:rPr lang="en-US" smtClean="0"/>
              <a:t>11/20/21</a:t>
            </a:fld>
            <a:endParaRPr lang="en-US"/>
          </a:p>
        </p:txBody>
      </p:sp>
      <p:sp>
        <p:nvSpPr>
          <p:cNvPr id="8" name="Footer Placeholder 7">
            <a:extLst>
              <a:ext uri="{FF2B5EF4-FFF2-40B4-BE49-F238E27FC236}">
                <a16:creationId xmlns:a16="http://schemas.microsoft.com/office/drawing/2014/main" id="{8E0314BE-7820-D14D-956F-630E440D304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462B429-2B2D-A14B-9612-17C77A8A01E9}"/>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969314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C1011-A2E0-5A48-ACCA-3C8490B47E0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B03BE02-B88E-7F41-BE39-B2F963F1206A}"/>
              </a:ext>
            </a:extLst>
          </p:cNvPr>
          <p:cNvSpPr>
            <a:spLocks noGrp="1"/>
          </p:cNvSpPr>
          <p:nvPr>
            <p:ph type="dt" sz="half" idx="10"/>
          </p:nvPr>
        </p:nvSpPr>
        <p:spPr/>
        <p:txBody>
          <a:bodyPr/>
          <a:lstStyle/>
          <a:p>
            <a:fld id="{ADCBEE7F-A8AD-5B4A-BCF4-A08DDB49EF06}" type="datetimeFigureOut">
              <a:rPr lang="en-US" smtClean="0"/>
              <a:t>11/20/21</a:t>
            </a:fld>
            <a:endParaRPr lang="en-US"/>
          </a:p>
        </p:txBody>
      </p:sp>
      <p:sp>
        <p:nvSpPr>
          <p:cNvPr id="4" name="Footer Placeholder 3">
            <a:extLst>
              <a:ext uri="{FF2B5EF4-FFF2-40B4-BE49-F238E27FC236}">
                <a16:creationId xmlns:a16="http://schemas.microsoft.com/office/drawing/2014/main" id="{4839FAC6-7DA1-4B4D-AC4B-F5406C0B457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88E4F12-EA74-E84E-8E42-41FA07A27EF1}"/>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32107300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116D64E-10B2-114E-9C28-C1E3AA2CC175}"/>
              </a:ext>
            </a:extLst>
          </p:cNvPr>
          <p:cNvSpPr>
            <a:spLocks noGrp="1"/>
          </p:cNvSpPr>
          <p:nvPr>
            <p:ph type="dt" sz="half" idx="10"/>
          </p:nvPr>
        </p:nvSpPr>
        <p:spPr/>
        <p:txBody>
          <a:bodyPr/>
          <a:lstStyle/>
          <a:p>
            <a:fld id="{ADCBEE7F-A8AD-5B4A-BCF4-A08DDB49EF06}" type="datetimeFigureOut">
              <a:rPr lang="en-US" smtClean="0"/>
              <a:t>11/20/21</a:t>
            </a:fld>
            <a:endParaRPr lang="en-US"/>
          </a:p>
        </p:txBody>
      </p:sp>
      <p:sp>
        <p:nvSpPr>
          <p:cNvPr id="3" name="Footer Placeholder 2">
            <a:extLst>
              <a:ext uri="{FF2B5EF4-FFF2-40B4-BE49-F238E27FC236}">
                <a16:creationId xmlns:a16="http://schemas.microsoft.com/office/drawing/2014/main" id="{A7A9B95D-4752-9B4E-BC1C-4B83BDF0F73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0BA2A01-1901-F64D-952D-4972A3A48962}"/>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1671576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3EB2A-370D-A649-8801-FE75151A11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789E7AC-1D35-4E43-8656-25C7ACA1EF4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959A479-B7C8-DA47-8950-74E48D195F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0F2433-3021-FE40-B1AF-7373907A2FF8}"/>
              </a:ext>
            </a:extLst>
          </p:cNvPr>
          <p:cNvSpPr>
            <a:spLocks noGrp="1"/>
          </p:cNvSpPr>
          <p:nvPr>
            <p:ph type="dt" sz="half" idx="10"/>
          </p:nvPr>
        </p:nvSpPr>
        <p:spPr/>
        <p:txBody>
          <a:bodyPr/>
          <a:lstStyle/>
          <a:p>
            <a:fld id="{ADCBEE7F-A8AD-5B4A-BCF4-A08DDB49EF06}" type="datetimeFigureOut">
              <a:rPr lang="en-US" smtClean="0"/>
              <a:t>11/20/21</a:t>
            </a:fld>
            <a:endParaRPr lang="en-US"/>
          </a:p>
        </p:txBody>
      </p:sp>
      <p:sp>
        <p:nvSpPr>
          <p:cNvPr id="6" name="Footer Placeholder 5">
            <a:extLst>
              <a:ext uri="{FF2B5EF4-FFF2-40B4-BE49-F238E27FC236}">
                <a16:creationId xmlns:a16="http://schemas.microsoft.com/office/drawing/2014/main" id="{2D8115F5-83DE-7842-B69E-AAFEA32D0E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45B290-BC4E-E846-A001-DD3177096F16}"/>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26279405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7167B-54F1-994D-9694-30AEF817CC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01E96B-24B6-0E44-88FC-771845D1A17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50B1AC3-FDA5-1D4B-809A-77212CF21C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B586A3-3D9E-7C41-A6AF-D95590882042}"/>
              </a:ext>
            </a:extLst>
          </p:cNvPr>
          <p:cNvSpPr>
            <a:spLocks noGrp="1"/>
          </p:cNvSpPr>
          <p:nvPr>
            <p:ph type="dt" sz="half" idx="10"/>
          </p:nvPr>
        </p:nvSpPr>
        <p:spPr/>
        <p:txBody>
          <a:bodyPr/>
          <a:lstStyle/>
          <a:p>
            <a:fld id="{ADCBEE7F-A8AD-5B4A-BCF4-A08DDB49EF06}" type="datetimeFigureOut">
              <a:rPr lang="en-US" smtClean="0"/>
              <a:t>11/20/21</a:t>
            </a:fld>
            <a:endParaRPr lang="en-US"/>
          </a:p>
        </p:txBody>
      </p:sp>
      <p:sp>
        <p:nvSpPr>
          <p:cNvPr id="6" name="Footer Placeholder 5">
            <a:extLst>
              <a:ext uri="{FF2B5EF4-FFF2-40B4-BE49-F238E27FC236}">
                <a16:creationId xmlns:a16="http://schemas.microsoft.com/office/drawing/2014/main" id="{FFE2AC1B-5403-6C4B-8B5B-999C3B5135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1ED189-8518-944C-81BA-FF4495EACE97}"/>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5675055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5D0774-672D-214F-9867-4209ADFD4C4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CAF204B-09FE-C94A-8664-FEE775345F2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FF682C-D159-2543-BAF1-B01AB20D77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CBEE7F-A8AD-5B4A-BCF4-A08DDB49EF06}" type="datetimeFigureOut">
              <a:rPr lang="en-US" smtClean="0"/>
              <a:t>11/20/21</a:t>
            </a:fld>
            <a:endParaRPr lang="en-US"/>
          </a:p>
        </p:txBody>
      </p:sp>
      <p:sp>
        <p:nvSpPr>
          <p:cNvPr id="5" name="Footer Placeholder 4">
            <a:extLst>
              <a:ext uri="{FF2B5EF4-FFF2-40B4-BE49-F238E27FC236}">
                <a16:creationId xmlns:a16="http://schemas.microsoft.com/office/drawing/2014/main" id="{AAB1D1EC-6FB9-6B42-A440-614E39BD20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6FF46F4-EBA0-C245-90F9-422F20D338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6D69DA-C403-3E40-AD13-A0A4D65D8A52}" type="slidenum">
              <a:rPr lang="en-US" smtClean="0"/>
              <a:t>‹#›</a:t>
            </a:fld>
            <a:endParaRPr lang="en-US"/>
          </a:p>
        </p:txBody>
      </p:sp>
    </p:spTree>
    <p:extLst>
      <p:ext uri="{BB962C8B-B14F-4D97-AF65-F5344CB8AC3E}">
        <p14:creationId xmlns:p14="http://schemas.microsoft.com/office/powerpoint/2010/main" val="7028448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linkedin.com/in/ACoAAAE0Sk4B52PcptTTXGmpaR36Nxw0ZUxZtMg/" TargetMode="External"/><Relationship Id="rId3" Type="http://schemas.openxmlformats.org/officeDocument/2006/relationships/slideLayout" Target="../slideLayouts/slideLayout12.xml"/><Relationship Id="rId7" Type="http://schemas.openxmlformats.org/officeDocument/2006/relationships/hyperlink" Target="https://www.linkedin.com/in/ACoAAAFMxZYBzCHaJw5lEHopxZ1YAKYPRgckNrk/" TargetMode="Externa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https://www.linkedin.com/in/bulandmalik/" TargetMode="External"/><Relationship Id="rId11" Type="http://schemas.openxmlformats.org/officeDocument/2006/relationships/image" Target="../media/image2.png"/><Relationship Id="rId5" Type="http://schemas.openxmlformats.org/officeDocument/2006/relationships/image" Target="../media/image1.png"/><Relationship Id="rId10" Type="http://schemas.openxmlformats.org/officeDocument/2006/relationships/hyperlink" Target="https://www.linkedin.com/in/somenathmukherjee/" TargetMode="External"/><Relationship Id="rId4" Type="http://schemas.openxmlformats.org/officeDocument/2006/relationships/notesSlide" Target="../notesSlides/notesSlide1.xml"/><Relationship Id="rId9" Type="http://schemas.openxmlformats.org/officeDocument/2006/relationships/hyperlink" Target="https://www.linkedin.com/in/munir-mastalic/"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CruncherBigData/Pentagram2021/blob/main/problem/business-problem.md" TargetMode="External"/><Relationship Id="rId2" Type="http://schemas.openxmlformats.org/officeDocument/2006/relationships/hyperlink" Target="https://github.com/CruncherBigData/Pentagram2021" TargetMode="External"/><Relationship Id="rId1" Type="http://schemas.openxmlformats.org/officeDocument/2006/relationships/slideLayout" Target="../slideLayouts/slideLayout3.xml"/><Relationship Id="rId6" Type="http://schemas.openxmlformats.org/officeDocument/2006/relationships/hyperlink" Target="https://github.com/CruncherBigData/Pentagram2021/blob/main/solution/solutionOverview.md" TargetMode="External"/><Relationship Id="rId5" Type="http://schemas.openxmlformats.org/officeDocument/2006/relationships/hyperlink" Target="https://github.com/CruncherBigData/Pentagram2021/tree/main/ADRs" TargetMode="External"/><Relationship Id="rId4" Type="http://schemas.openxmlformats.org/officeDocument/2006/relationships/hyperlink" Target="https://github.com/CruncherBigData/Pentagram2021/blob/main/problem/qas.md" TargetMode="External"/></Relationships>
</file>

<file path=ppt/slides/_rels/slide1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gif"/></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261730" y="283526"/>
            <a:ext cx="11360800" cy="763600"/>
          </a:xfrm>
          <a:prstGeom prst="rect">
            <a:avLst/>
          </a:prstGeom>
        </p:spPr>
        <p:txBody>
          <a:bodyPr spcFirstLastPara="1" vert="horz" wrap="square" lIns="121900" tIns="121900" rIns="121900" bIns="121900" rtlCol="0" anchor="t" anchorCtr="0">
            <a:normAutofit fontScale="90000"/>
          </a:bodyPr>
          <a:lstStyle/>
          <a:p>
            <a:r>
              <a:rPr lang="en" b="1" dirty="0" err="1">
                <a:solidFill>
                  <a:schemeClr val="accent6"/>
                </a:solidFill>
              </a:rPr>
              <a:t>O’Rielly</a:t>
            </a:r>
            <a:r>
              <a:rPr lang="en" b="1" dirty="0">
                <a:solidFill>
                  <a:schemeClr val="accent6"/>
                </a:solidFill>
              </a:rPr>
              <a:t> Architecture Katas Autumn 2021</a:t>
            </a:r>
            <a:endParaRPr b="1" dirty="0">
              <a:solidFill>
                <a:schemeClr val="accent6"/>
              </a:solidFill>
              <a:latin typeface="Avenir"/>
              <a:ea typeface="Avenir"/>
              <a:cs typeface="Avenir"/>
              <a:sym typeface="Avenir"/>
            </a:endParaRPr>
          </a:p>
        </p:txBody>
      </p:sp>
      <p:grpSp>
        <p:nvGrpSpPr>
          <p:cNvPr id="11" name="Group 10">
            <a:extLst>
              <a:ext uri="{FF2B5EF4-FFF2-40B4-BE49-F238E27FC236}">
                <a16:creationId xmlns:a16="http://schemas.microsoft.com/office/drawing/2014/main" id="{9E5F9B35-FA8E-C94F-A2ED-F43AEC8D59DF}"/>
              </a:ext>
            </a:extLst>
          </p:cNvPr>
          <p:cNvGrpSpPr/>
          <p:nvPr/>
        </p:nvGrpSpPr>
        <p:grpSpPr>
          <a:xfrm>
            <a:off x="5339252" y="1114096"/>
            <a:ext cx="6531738" cy="4903408"/>
            <a:chOff x="4441729" y="687360"/>
            <a:chExt cx="7692023" cy="5298614"/>
          </a:xfrm>
        </p:grpSpPr>
        <p:pic>
          <p:nvPicPr>
            <p:cNvPr id="1026" name="Picture 2" descr="Pentagram - Wikipedia">
              <a:extLst>
                <a:ext uri="{FF2B5EF4-FFF2-40B4-BE49-F238E27FC236}">
                  <a16:creationId xmlns:a16="http://schemas.microsoft.com/office/drawing/2014/main" id="{32C00099-F1AC-CD43-A46B-993391C51F6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18840" y="914733"/>
              <a:ext cx="6014435" cy="507124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58485E4-D5CF-2748-ADBA-FAC086EFBF8B}"/>
                </a:ext>
              </a:extLst>
            </p:cNvPr>
            <p:cNvSpPr txBox="1"/>
            <p:nvPr/>
          </p:nvSpPr>
          <p:spPr>
            <a:xfrm>
              <a:off x="7926057" y="687360"/>
              <a:ext cx="1462260" cy="369332"/>
            </a:xfrm>
            <a:prstGeom prst="rect">
              <a:avLst/>
            </a:prstGeom>
            <a:noFill/>
            <a:ln>
              <a:noFill/>
            </a:ln>
          </p:spPr>
          <p:style>
            <a:lnRef idx="0">
              <a:scrgbClr r="0" g="0" b="0"/>
            </a:lnRef>
            <a:fillRef idx="0">
              <a:scrgbClr r="0" g="0" b="0"/>
            </a:fillRef>
            <a:effectRef idx="0">
              <a:scrgbClr r="0" g="0" b="0"/>
            </a:effectRef>
            <a:fontRef idx="minor">
              <a:schemeClr val="dk1"/>
            </a:fontRef>
          </p:style>
          <p:txBody>
            <a:bodyPr wrap="none" rtlCol="0">
              <a:spAutoFit/>
            </a:bodyPr>
            <a:lstStyle/>
            <a:p>
              <a:r>
                <a:rPr lang="en-US" dirty="0">
                  <a:hlinkClick r:id="rId6"/>
                </a:rPr>
                <a:t>Buland Malik </a:t>
              </a:r>
              <a:endParaRPr lang="en-US" dirty="0"/>
            </a:p>
          </p:txBody>
        </p:sp>
        <p:sp>
          <p:nvSpPr>
            <p:cNvPr id="8" name="TextBox 7">
              <a:extLst>
                <a:ext uri="{FF2B5EF4-FFF2-40B4-BE49-F238E27FC236}">
                  <a16:creationId xmlns:a16="http://schemas.microsoft.com/office/drawing/2014/main" id="{A13B0898-DDAD-0948-BC1E-2B0E3B110011}"/>
                </a:ext>
              </a:extLst>
            </p:cNvPr>
            <p:cNvSpPr txBox="1"/>
            <p:nvPr/>
          </p:nvSpPr>
          <p:spPr>
            <a:xfrm>
              <a:off x="10684637" y="3244334"/>
              <a:ext cx="1449115" cy="369332"/>
            </a:xfrm>
            <a:prstGeom prst="rect">
              <a:avLst/>
            </a:prstGeom>
            <a:noFill/>
            <a:ln>
              <a:noFill/>
            </a:ln>
          </p:spPr>
          <p:style>
            <a:lnRef idx="0">
              <a:scrgbClr r="0" g="0" b="0"/>
            </a:lnRef>
            <a:fillRef idx="0">
              <a:scrgbClr r="0" g="0" b="0"/>
            </a:fillRef>
            <a:effectRef idx="0">
              <a:scrgbClr r="0" g="0" b="0"/>
            </a:effectRef>
            <a:fontRef idx="minor">
              <a:schemeClr val="dk1"/>
            </a:fontRef>
          </p:style>
          <p:txBody>
            <a:bodyPr wrap="none" rtlCol="0">
              <a:spAutoFit/>
            </a:bodyPr>
            <a:lstStyle/>
            <a:p>
              <a:pPr fontAlgn="auto"/>
              <a:r>
                <a:rPr lang="en-US" dirty="0">
                  <a:hlinkClick r:id="rId7"/>
                </a:rPr>
                <a:t>Ajay Sreehari</a:t>
              </a:r>
              <a:endParaRPr lang="en-US" dirty="0"/>
            </a:p>
          </p:txBody>
        </p:sp>
        <p:sp>
          <p:nvSpPr>
            <p:cNvPr id="5" name="Rectangle 4">
              <a:extLst>
                <a:ext uri="{FF2B5EF4-FFF2-40B4-BE49-F238E27FC236}">
                  <a16:creationId xmlns:a16="http://schemas.microsoft.com/office/drawing/2014/main" id="{E11A3A8C-1813-6F4D-819B-DF48DB8D1041}"/>
                </a:ext>
              </a:extLst>
            </p:cNvPr>
            <p:cNvSpPr/>
            <p:nvPr/>
          </p:nvSpPr>
          <p:spPr>
            <a:xfrm>
              <a:off x="4441729" y="1601998"/>
              <a:ext cx="1311578" cy="369332"/>
            </a:xfrm>
            <a:prstGeom prst="rect">
              <a:avLst/>
            </a:prstGeom>
          </p:spPr>
          <p:txBody>
            <a:bodyPr wrap="none">
              <a:spAutoFit/>
            </a:bodyPr>
            <a:lstStyle/>
            <a:p>
              <a:r>
                <a:rPr lang="en-US" i="0" u="none" strike="noStrike" dirty="0">
                  <a:effectLst/>
                  <a:latin typeface="-apple-system"/>
                  <a:hlinkClick r:id="rId8"/>
                </a:rPr>
                <a:t>Haidar Hadi</a:t>
              </a:r>
              <a:endParaRPr lang="en-US" i="0" u="none" strike="noStrike" dirty="0">
                <a:effectLst/>
                <a:latin typeface="-apple-system"/>
              </a:endParaRPr>
            </a:p>
          </p:txBody>
        </p:sp>
        <p:sp>
          <p:nvSpPr>
            <p:cNvPr id="6" name="Rectangle 5">
              <a:extLst>
                <a:ext uri="{FF2B5EF4-FFF2-40B4-BE49-F238E27FC236}">
                  <a16:creationId xmlns:a16="http://schemas.microsoft.com/office/drawing/2014/main" id="{FCC8B014-0237-D541-995A-CEF642155A31}"/>
                </a:ext>
              </a:extLst>
            </p:cNvPr>
            <p:cNvSpPr/>
            <p:nvPr/>
          </p:nvSpPr>
          <p:spPr>
            <a:xfrm>
              <a:off x="4448369" y="4904329"/>
              <a:ext cx="1647631" cy="369332"/>
            </a:xfrm>
            <a:prstGeom prst="rect">
              <a:avLst/>
            </a:prstGeom>
          </p:spPr>
          <p:txBody>
            <a:bodyPr wrap="none">
              <a:spAutoFit/>
            </a:bodyPr>
            <a:lstStyle/>
            <a:p>
              <a:r>
                <a:rPr lang="en-US" i="0" dirty="0">
                  <a:effectLst/>
                  <a:latin typeface="-apple-system"/>
                  <a:hlinkClick r:id="rId9"/>
                </a:rPr>
                <a:t>Munir Mastalic </a:t>
              </a:r>
              <a:endParaRPr lang="en-US" dirty="0"/>
            </a:p>
          </p:txBody>
        </p:sp>
      </p:grpSp>
      <p:sp>
        <p:nvSpPr>
          <p:cNvPr id="7" name="Rectangle 6">
            <a:extLst>
              <a:ext uri="{FF2B5EF4-FFF2-40B4-BE49-F238E27FC236}">
                <a16:creationId xmlns:a16="http://schemas.microsoft.com/office/drawing/2014/main" id="{81D25F9D-221E-144A-A384-852051534F40}"/>
              </a:ext>
            </a:extLst>
          </p:cNvPr>
          <p:cNvSpPr/>
          <p:nvPr/>
        </p:nvSpPr>
        <p:spPr>
          <a:xfrm>
            <a:off x="7520754" y="5758601"/>
            <a:ext cx="2272866" cy="369332"/>
          </a:xfrm>
          <a:prstGeom prst="rect">
            <a:avLst/>
          </a:prstGeom>
        </p:spPr>
        <p:txBody>
          <a:bodyPr wrap="none">
            <a:spAutoFit/>
          </a:bodyPr>
          <a:lstStyle/>
          <a:p>
            <a:r>
              <a:rPr lang="en-US" i="0" dirty="0">
                <a:effectLst/>
                <a:latin typeface="-apple-system"/>
                <a:hlinkClick r:id="rId10"/>
              </a:rPr>
              <a:t>Somenath Mukherjee </a:t>
            </a:r>
            <a:endParaRPr lang="en-US" dirty="0"/>
          </a:p>
        </p:txBody>
      </p:sp>
      <p:sp>
        <p:nvSpPr>
          <p:cNvPr id="10" name="Rectangle 9">
            <a:extLst>
              <a:ext uri="{FF2B5EF4-FFF2-40B4-BE49-F238E27FC236}">
                <a16:creationId xmlns:a16="http://schemas.microsoft.com/office/drawing/2014/main" id="{B9FB04DA-6C54-564A-B08C-B5CD4CB9650D}"/>
              </a:ext>
            </a:extLst>
          </p:cNvPr>
          <p:cNvSpPr/>
          <p:nvPr/>
        </p:nvSpPr>
        <p:spPr>
          <a:xfrm>
            <a:off x="7465010" y="6379315"/>
            <a:ext cx="1665969" cy="369332"/>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r>
              <a:rPr lang="en" dirty="0">
                <a:solidFill>
                  <a:schemeClr val="accent2"/>
                </a:solidFill>
              </a:rPr>
              <a:t>Pentagram2021</a:t>
            </a:r>
            <a:endParaRPr lang="en-US" dirty="0">
              <a:solidFill>
                <a:schemeClr val="accent2"/>
              </a:solidFill>
            </a:endParaRPr>
          </a:p>
        </p:txBody>
      </p:sp>
      <p:sp>
        <p:nvSpPr>
          <p:cNvPr id="13" name="Rectangle 12">
            <a:extLst>
              <a:ext uri="{FF2B5EF4-FFF2-40B4-BE49-F238E27FC236}">
                <a16:creationId xmlns:a16="http://schemas.microsoft.com/office/drawing/2014/main" id="{2DE8300A-63EB-354F-BE3D-B9877AB92719}"/>
              </a:ext>
            </a:extLst>
          </p:cNvPr>
          <p:cNvSpPr/>
          <p:nvPr/>
        </p:nvSpPr>
        <p:spPr>
          <a:xfrm>
            <a:off x="178034" y="3407986"/>
            <a:ext cx="6119880" cy="477054"/>
          </a:xfrm>
          <a:prstGeom prst="rect">
            <a:avLst/>
          </a:prstGeom>
        </p:spPr>
        <p:txBody>
          <a:bodyPr wrap="none">
            <a:spAutoFit/>
          </a:bodyPr>
          <a:lstStyle/>
          <a:p>
            <a:r>
              <a:rPr lang="en" sz="2500" i="1" dirty="0">
                <a:solidFill>
                  <a:srgbClr val="38761D"/>
                </a:solidFill>
              </a:rPr>
              <a:t>Farmacy Family System Architecture &amp; Design</a:t>
            </a:r>
            <a:endParaRPr lang="en-US" sz="2500" dirty="0"/>
          </a:p>
        </p:txBody>
      </p:sp>
      <p:pic>
        <p:nvPicPr>
          <p:cNvPr id="14" name="Audio Recording Nov 20, 2021 at 6:46:57 PM" descr="Audio Recording Nov 20, 2021 at 6:46:57 PM">
            <a:hlinkClick r:id="" action="ppaction://media"/>
            <a:extLst>
              <a:ext uri="{FF2B5EF4-FFF2-40B4-BE49-F238E27FC236}">
                <a16:creationId xmlns:a16="http://schemas.microsoft.com/office/drawing/2014/main" id="{B3297B55-6754-744B-AC94-D463171D04D1}"/>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1058190" y="604520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520"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59631-C646-844E-AC58-CC5D82D8F097}"/>
              </a:ext>
            </a:extLst>
          </p:cNvPr>
          <p:cNvSpPr>
            <a:spLocks noGrp="1"/>
          </p:cNvSpPr>
          <p:nvPr>
            <p:ph type="title"/>
          </p:nvPr>
        </p:nvSpPr>
        <p:spPr>
          <a:xfrm>
            <a:off x="311426" y="186221"/>
            <a:ext cx="10515600" cy="867328"/>
          </a:xfrm>
        </p:spPr>
        <p:txBody>
          <a:bodyPr>
            <a:normAutofit/>
          </a:bodyPr>
          <a:lstStyle/>
          <a:p>
            <a:r>
              <a:rPr lang="en-US" dirty="0"/>
              <a:t>Strategic Design</a:t>
            </a:r>
          </a:p>
        </p:txBody>
      </p:sp>
      <p:cxnSp>
        <p:nvCxnSpPr>
          <p:cNvPr id="8" name="Straight Connector 7">
            <a:extLst>
              <a:ext uri="{FF2B5EF4-FFF2-40B4-BE49-F238E27FC236}">
                <a16:creationId xmlns:a16="http://schemas.microsoft.com/office/drawing/2014/main" id="{A21B4391-B285-F243-9852-A710864CFC4F}"/>
              </a:ext>
            </a:extLst>
          </p:cNvPr>
          <p:cNvCxnSpPr/>
          <p:nvPr/>
        </p:nvCxnSpPr>
        <p:spPr>
          <a:xfrm>
            <a:off x="2435087" y="1242391"/>
            <a:ext cx="0" cy="467139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10AFF96-7761-CB4B-B607-58EB3384EAC6}"/>
              </a:ext>
            </a:extLst>
          </p:cNvPr>
          <p:cNvCxnSpPr/>
          <p:nvPr/>
        </p:nvCxnSpPr>
        <p:spPr>
          <a:xfrm>
            <a:off x="2425148" y="5923722"/>
            <a:ext cx="8120269" cy="0"/>
          </a:xfrm>
          <a:prstGeom prst="line">
            <a:avLst/>
          </a:prstGeom>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F32235D2-FDF6-FE46-AA7D-525821B82A41}"/>
              </a:ext>
            </a:extLst>
          </p:cNvPr>
          <p:cNvSpPr txBox="1"/>
          <p:nvPr/>
        </p:nvSpPr>
        <p:spPr>
          <a:xfrm rot="16200000">
            <a:off x="1609060" y="1779104"/>
            <a:ext cx="1282723" cy="369332"/>
          </a:xfrm>
          <a:prstGeom prst="rect">
            <a:avLst/>
          </a:prstGeom>
          <a:noFill/>
        </p:spPr>
        <p:txBody>
          <a:bodyPr wrap="none" rtlCol="0">
            <a:spAutoFit/>
          </a:bodyPr>
          <a:lstStyle/>
          <a:p>
            <a:r>
              <a:rPr lang="en-US" dirty="0"/>
              <a:t>Uniqueness</a:t>
            </a:r>
          </a:p>
        </p:txBody>
      </p:sp>
      <p:sp>
        <p:nvSpPr>
          <p:cNvPr id="29" name="TextBox 28">
            <a:extLst>
              <a:ext uri="{FF2B5EF4-FFF2-40B4-BE49-F238E27FC236}">
                <a16:creationId xmlns:a16="http://schemas.microsoft.com/office/drawing/2014/main" id="{9451898C-8959-0A4D-9BBD-9B0006F6242C}"/>
              </a:ext>
            </a:extLst>
          </p:cNvPr>
          <p:cNvSpPr txBox="1"/>
          <p:nvPr/>
        </p:nvSpPr>
        <p:spPr>
          <a:xfrm>
            <a:off x="9261344" y="5933663"/>
            <a:ext cx="1234377" cy="369332"/>
          </a:xfrm>
          <a:prstGeom prst="rect">
            <a:avLst/>
          </a:prstGeom>
          <a:noFill/>
        </p:spPr>
        <p:txBody>
          <a:bodyPr wrap="none" rtlCol="0">
            <a:spAutoFit/>
          </a:bodyPr>
          <a:lstStyle/>
          <a:p>
            <a:r>
              <a:rPr lang="en-US" dirty="0"/>
              <a:t>Complexity</a:t>
            </a:r>
          </a:p>
        </p:txBody>
      </p:sp>
      <p:sp>
        <p:nvSpPr>
          <p:cNvPr id="31" name="Rounded Rectangle 30">
            <a:extLst>
              <a:ext uri="{FF2B5EF4-FFF2-40B4-BE49-F238E27FC236}">
                <a16:creationId xmlns:a16="http://schemas.microsoft.com/office/drawing/2014/main" id="{F1838D93-7E74-DF4E-A2AC-8AF146396E2E}"/>
              </a:ext>
            </a:extLst>
          </p:cNvPr>
          <p:cNvSpPr/>
          <p:nvPr/>
        </p:nvSpPr>
        <p:spPr>
          <a:xfrm>
            <a:off x="7682948" y="1610139"/>
            <a:ext cx="2862469" cy="2236304"/>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tx1"/>
                </a:solidFill>
              </a:rPr>
              <a:t>Core</a:t>
            </a:r>
          </a:p>
        </p:txBody>
      </p:sp>
      <p:sp>
        <p:nvSpPr>
          <p:cNvPr id="34" name="TextBox 33">
            <a:extLst>
              <a:ext uri="{FF2B5EF4-FFF2-40B4-BE49-F238E27FC236}">
                <a16:creationId xmlns:a16="http://schemas.microsoft.com/office/drawing/2014/main" id="{B9A5A3E4-5FAA-9446-AE06-68C638B2951D}"/>
              </a:ext>
            </a:extLst>
          </p:cNvPr>
          <p:cNvSpPr txBox="1"/>
          <p:nvPr/>
        </p:nvSpPr>
        <p:spPr>
          <a:xfrm>
            <a:off x="7901610" y="2235800"/>
            <a:ext cx="1093569"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Customer</a:t>
            </a:r>
          </a:p>
        </p:txBody>
      </p:sp>
      <p:sp>
        <p:nvSpPr>
          <p:cNvPr id="50" name="TextBox 49">
            <a:extLst>
              <a:ext uri="{FF2B5EF4-FFF2-40B4-BE49-F238E27FC236}">
                <a16:creationId xmlns:a16="http://schemas.microsoft.com/office/drawing/2014/main" id="{2672D434-B71E-2949-916D-49ACB25B7F86}"/>
              </a:ext>
            </a:extLst>
          </p:cNvPr>
          <p:cNvSpPr txBox="1"/>
          <p:nvPr/>
        </p:nvSpPr>
        <p:spPr>
          <a:xfrm>
            <a:off x="9341702" y="2236881"/>
            <a:ext cx="1025794"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Analytics</a:t>
            </a:r>
          </a:p>
        </p:txBody>
      </p:sp>
      <p:sp>
        <p:nvSpPr>
          <p:cNvPr id="52" name="TextBox 51">
            <a:extLst>
              <a:ext uri="{FF2B5EF4-FFF2-40B4-BE49-F238E27FC236}">
                <a16:creationId xmlns:a16="http://schemas.microsoft.com/office/drawing/2014/main" id="{AE5C00E1-E99D-6C4E-A2BE-B1584F91A4C1}"/>
              </a:ext>
            </a:extLst>
          </p:cNvPr>
          <p:cNvSpPr txBox="1"/>
          <p:nvPr/>
        </p:nvSpPr>
        <p:spPr>
          <a:xfrm>
            <a:off x="7901610" y="2761496"/>
            <a:ext cx="2465886"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Customer Engagement</a:t>
            </a:r>
          </a:p>
        </p:txBody>
      </p:sp>
      <p:sp>
        <p:nvSpPr>
          <p:cNvPr id="54" name="TextBox 53">
            <a:extLst>
              <a:ext uri="{FF2B5EF4-FFF2-40B4-BE49-F238E27FC236}">
                <a16:creationId xmlns:a16="http://schemas.microsoft.com/office/drawing/2014/main" id="{3C50823B-67AD-1544-9370-BC217F5F8074}"/>
              </a:ext>
            </a:extLst>
          </p:cNvPr>
          <p:cNvSpPr txBox="1"/>
          <p:nvPr/>
        </p:nvSpPr>
        <p:spPr>
          <a:xfrm>
            <a:off x="7901610" y="3274439"/>
            <a:ext cx="2465886"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System Engagement</a:t>
            </a:r>
          </a:p>
        </p:txBody>
      </p:sp>
      <p:sp>
        <p:nvSpPr>
          <p:cNvPr id="56" name="Rounded Rectangle 55">
            <a:extLst>
              <a:ext uri="{FF2B5EF4-FFF2-40B4-BE49-F238E27FC236}">
                <a16:creationId xmlns:a16="http://schemas.microsoft.com/office/drawing/2014/main" id="{A2330289-7B3B-1A48-9DF8-C7CF7A470D35}"/>
              </a:ext>
            </a:extLst>
          </p:cNvPr>
          <p:cNvSpPr/>
          <p:nvPr/>
        </p:nvSpPr>
        <p:spPr>
          <a:xfrm>
            <a:off x="2653750" y="4479619"/>
            <a:ext cx="2862469" cy="1400456"/>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tx1"/>
                </a:solidFill>
              </a:rPr>
              <a:t>Generic</a:t>
            </a:r>
          </a:p>
        </p:txBody>
      </p:sp>
      <p:sp>
        <p:nvSpPr>
          <p:cNvPr id="62" name="Rounded Rectangle 61">
            <a:extLst>
              <a:ext uri="{FF2B5EF4-FFF2-40B4-BE49-F238E27FC236}">
                <a16:creationId xmlns:a16="http://schemas.microsoft.com/office/drawing/2014/main" id="{B4290CCB-0A47-7345-A31D-21A0EEA956C7}"/>
              </a:ext>
            </a:extLst>
          </p:cNvPr>
          <p:cNvSpPr/>
          <p:nvPr/>
        </p:nvSpPr>
        <p:spPr>
          <a:xfrm>
            <a:off x="2692908" y="1368552"/>
            <a:ext cx="3917953" cy="2796063"/>
          </a:xfrm>
          <a:prstGeom prst="round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tx1"/>
                </a:solidFill>
              </a:rPr>
              <a:t>Supportive</a:t>
            </a:r>
          </a:p>
        </p:txBody>
      </p:sp>
      <p:sp>
        <p:nvSpPr>
          <p:cNvPr id="63" name="TextBox 62">
            <a:extLst>
              <a:ext uri="{FF2B5EF4-FFF2-40B4-BE49-F238E27FC236}">
                <a16:creationId xmlns:a16="http://schemas.microsoft.com/office/drawing/2014/main" id="{6780D669-7A56-3D48-ABD4-BB96006E00A1}"/>
              </a:ext>
            </a:extLst>
          </p:cNvPr>
          <p:cNvSpPr txBox="1"/>
          <p:nvPr/>
        </p:nvSpPr>
        <p:spPr>
          <a:xfrm>
            <a:off x="2751428" y="1871474"/>
            <a:ext cx="2216441"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Email/Text Messaging</a:t>
            </a:r>
          </a:p>
        </p:txBody>
      </p:sp>
      <p:sp>
        <p:nvSpPr>
          <p:cNvPr id="64" name="TextBox 63">
            <a:extLst>
              <a:ext uri="{FF2B5EF4-FFF2-40B4-BE49-F238E27FC236}">
                <a16:creationId xmlns:a16="http://schemas.microsoft.com/office/drawing/2014/main" id="{FCAA3317-FB81-F34E-9C12-003C9F94B8C0}"/>
              </a:ext>
            </a:extLst>
          </p:cNvPr>
          <p:cNvSpPr txBox="1"/>
          <p:nvPr/>
        </p:nvSpPr>
        <p:spPr>
          <a:xfrm>
            <a:off x="2762448" y="2717237"/>
            <a:ext cx="1568506"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Advertisement</a:t>
            </a:r>
          </a:p>
        </p:txBody>
      </p:sp>
      <p:sp>
        <p:nvSpPr>
          <p:cNvPr id="65" name="TextBox 64">
            <a:extLst>
              <a:ext uri="{FF2B5EF4-FFF2-40B4-BE49-F238E27FC236}">
                <a16:creationId xmlns:a16="http://schemas.microsoft.com/office/drawing/2014/main" id="{B85CD385-B9F0-7640-8724-18B218118F19}"/>
              </a:ext>
            </a:extLst>
          </p:cNvPr>
          <p:cNvSpPr txBox="1"/>
          <p:nvPr/>
        </p:nvSpPr>
        <p:spPr>
          <a:xfrm>
            <a:off x="4255142" y="2292741"/>
            <a:ext cx="1221297"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Scheduling</a:t>
            </a:r>
          </a:p>
        </p:txBody>
      </p:sp>
      <p:sp>
        <p:nvSpPr>
          <p:cNvPr id="66" name="TextBox 65">
            <a:extLst>
              <a:ext uri="{FF2B5EF4-FFF2-40B4-BE49-F238E27FC236}">
                <a16:creationId xmlns:a16="http://schemas.microsoft.com/office/drawing/2014/main" id="{F62B1E92-BD16-2D44-B751-3D2C908204B3}"/>
              </a:ext>
            </a:extLst>
          </p:cNvPr>
          <p:cNvSpPr txBox="1"/>
          <p:nvPr/>
        </p:nvSpPr>
        <p:spPr>
          <a:xfrm>
            <a:off x="3360017" y="5154072"/>
            <a:ext cx="1639820"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err="1"/>
              <a:t>AuthN</a:t>
            </a:r>
            <a:r>
              <a:rPr lang="en-US" dirty="0"/>
              <a:t> &amp; </a:t>
            </a:r>
            <a:r>
              <a:rPr lang="en-US" dirty="0" err="1"/>
              <a:t>AuthZ</a:t>
            </a:r>
            <a:endParaRPr lang="en-US" dirty="0"/>
          </a:p>
        </p:txBody>
      </p:sp>
      <p:sp>
        <p:nvSpPr>
          <p:cNvPr id="20" name="TextBox 19">
            <a:extLst>
              <a:ext uri="{FF2B5EF4-FFF2-40B4-BE49-F238E27FC236}">
                <a16:creationId xmlns:a16="http://schemas.microsoft.com/office/drawing/2014/main" id="{46DA2AD3-BDD6-754F-B55F-98601522223A}"/>
              </a:ext>
            </a:extLst>
          </p:cNvPr>
          <p:cNvSpPr txBox="1"/>
          <p:nvPr/>
        </p:nvSpPr>
        <p:spPr>
          <a:xfrm>
            <a:off x="5263693" y="2960371"/>
            <a:ext cx="611065"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CMS</a:t>
            </a:r>
          </a:p>
        </p:txBody>
      </p:sp>
      <p:sp>
        <p:nvSpPr>
          <p:cNvPr id="58" name="TextBox 57">
            <a:extLst>
              <a:ext uri="{FF2B5EF4-FFF2-40B4-BE49-F238E27FC236}">
                <a16:creationId xmlns:a16="http://schemas.microsoft.com/office/drawing/2014/main" id="{ADF76A4C-5CF1-604B-A08C-6768BB3354EC}"/>
              </a:ext>
            </a:extLst>
          </p:cNvPr>
          <p:cNvSpPr txBox="1"/>
          <p:nvPr/>
        </p:nvSpPr>
        <p:spPr>
          <a:xfrm>
            <a:off x="2882900" y="3355896"/>
            <a:ext cx="1286699"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Notification</a:t>
            </a:r>
          </a:p>
        </p:txBody>
      </p:sp>
      <p:sp>
        <p:nvSpPr>
          <p:cNvPr id="21" name="TextBox 20">
            <a:extLst>
              <a:ext uri="{FF2B5EF4-FFF2-40B4-BE49-F238E27FC236}">
                <a16:creationId xmlns:a16="http://schemas.microsoft.com/office/drawing/2014/main" id="{A2D7390D-8CD3-5040-BA7B-9977D65EEBFB}"/>
              </a:ext>
            </a:extLst>
          </p:cNvPr>
          <p:cNvSpPr txBox="1"/>
          <p:nvPr/>
        </p:nvSpPr>
        <p:spPr>
          <a:xfrm>
            <a:off x="4651085" y="3644707"/>
            <a:ext cx="1650708"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Medical System</a:t>
            </a:r>
          </a:p>
        </p:txBody>
      </p:sp>
    </p:spTree>
    <p:extLst>
      <p:ext uri="{BB962C8B-B14F-4D97-AF65-F5344CB8AC3E}">
        <p14:creationId xmlns:p14="http://schemas.microsoft.com/office/powerpoint/2010/main" val="25757045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825AC39-5F85-4CAA-8A81-A1287086B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reeform: Shape 21">
            <a:extLst>
              <a:ext uri="{FF2B5EF4-FFF2-40B4-BE49-F238E27FC236}">
                <a16:creationId xmlns:a16="http://schemas.microsoft.com/office/drawing/2014/main" id="{95DA4D23-37FC-4B90-8188-F0377C5F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417162" cy="6858000"/>
          </a:xfrm>
          <a:custGeom>
            <a:avLst/>
            <a:gdLst>
              <a:gd name="connsiteX0" fmla="*/ 0 w 4417162"/>
              <a:gd name="connsiteY0" fmla="*/ 0 h 6858000"/>
              <a:gd name="connsiteX1" fmla="*/ 144378 w 4417162"/>
              <a:gd name="connsiteY1" fmla="*/ 0 h 6858000"/>
              <a:gd name="connsiteX2" fmla="*/ 2310062 w 4417162"/>
              <a:gd name="connsiteY2" fmla="*/ 0 h 6858000"/>
              <a:gd name="connsiteX3" fmla="*/ 4227367 w 4417162"/>
              <a:gd name="connsiteY3" fmla="*/ 0 h 6858000"/>
              <a:gd name="connsiteX4" fmla="*/ 4232407 w 4417162"/>
              <a:gd name="connsiteY4" fmla="*/ 66675 h 6858000"/>
              <a:gd name="connsiteX5" fmla="*/ 4240804 w 4417162"/>
              <a:gd name="connsiteY5" fmla="*/ 122237 h 6858000"/>
              <a:gd name="connsiteX6" fmla="*/ 4250882 w 4417162"/>
              <a:gd name="connsiteY6" fmla="*/ 174625 h 6858000"/>
              <a:gd name="connsiteX7" fmla="*/ 4267678 w 4417162"/>
              <a:gd name="connsiteY7" fmla="*/ 217487 h 6858000"/>
              <a:gd name="connsiteX8" fmla="*/ 4284474 w 4417162"/>
              <a:gd name="connsiteY8" fmla="*/ 260350 h 6858000"/>
              <a:gd name="connsiteX9" fmla="*/ 4304629 w 4417162"/>
              <a:gd name="connsiteY9" fmla="*/ 296862 h 6858000"/>
              <a:gd name="connsiteX10" fmla="*/ 4324784 w 4417162"/>
              <a:gd name="connsiteY10" fmla="*/ 334962 h 6858000"/>
              <a:gd name="connsiteX11" fmla="*/ 4343260 w 4417162"/>
              <a:gd name="connsiteY11" fmla="*/ 369887 h 6858000"/>
              <a:gd name="connsiteX12" fmla="*/ 4361735 w 4417162"/>
              <a:gd name="connsiteY12" fmla="*/ 409575 h 6858000"/>
              <a:gd name="connsiteX13" fmla="*/ 4378531 w 4417162"/>
              <a:gd name="connsiteY13" fmla="*/ 450850 h 6858000"/>
              <a:gd name="connsiteX14" fmla="*/ 4393648 w 4417162"/>
              <a:gd name="connsiteY14" fmla="*/ 496887 h 6858000"/>
              <a:gd name="connsiteX15" fmla="*/ 4405405 w 4417162"/>
              <a:gd name="connsiteY15" fmla="*/ 546100 h 6858000"/>
              <a:gd name="connsiteX16" fmla="*/ 4413803 w 4417162"/>
              <a:gd name="connsiteY16" fmla="*/ 606425 h 6858000"/>
              <a:gd name="connsiteX17" fmla="*/ 4417162 w 4417162"/>
              <a:gd name="connsiteY17" fmla="*/ 673100 h 6858000"/>
              <a:gd name="connsiteX18" fmla="*/ 4413803 w 4417162"/>
              <a:gd name="connsiteY18" fmla="*/ 744537 h 6858000"/>
              <a:gd name="connsiteX19" fmla="*/ 4405405 w 4417162"/>
              <a:gd name="connsiteY19" fmla="*/ 801687 h 6858000"/>
              <a:gd name="connsiteX20" fmla="*/ 4393648 w 4417162"/>
              <a:gd name="connsiteY20" fmla="*/ 854075 h 6858000"/>
              <a:gd name="connsiteX21" fmla="*/ 4378531 w 4417162"/>
              <a:gd name="connsiteY21" fmla="*/ 901700 h 6858000"/>
              <a:gd name="connsiteX22" fmla="*/ 4361735 w 4417162"/>
              <a:gd name="connsiteY22" fmla="*/ 942975 h 6858000"/>
              <a:gd name="connsiteX23" fmla="*/ 4341580 w 4417162"/>
              <a:gd name="connsiteY23" fmla="*/ 981075 h 6858000"/>
              <a:gd name="connsiteX24" fmla="*/ 4321425 w 4417162"/>
              <a:gd name="connsiteY24" fmla="*/ 1017587 h 6858000"/>
              <a:gd name="connsiteX25" fmla="*/ 4301270 w 4417162"/>
              <a:gd name="connsiteY25" fmla="*/ 1055687 h 6858000"/>
              <a:gd name="connsiteX26" fmla="*/ 4282794 w 4417162"/>
              <a:gd name="connsiteY26" fmla="*/ 1095375 h 6858000"/>
              <a:gd name="connsiteX27" fmla="*/ 4264318 w 4417162"/>
              <a:gd name="connsiteY27" fmla="*/ 1136650 h 6858000"/>
              <a:gd name="connsiteX28" fmla="*/ 4249203 w 4417162"/>
              <a:gd name="connsiteY28" fmla="*/ 1182687 h 6858000"/>
              <a:gd name="connsiteX29" fmla="*/ 4239125 w 4417162"/>
              <a:gd name="connsiteY29" fmla="*/ 1235075 h 6858000"/>
              <a:gd name="connsiteX30" fmla="*/ 4229047 w 4417162"/>
              <a:gd name="connsiteY30" fmla="*/ 1295400 h 6858000"/>
              <a:gd name="connsiteX31" fmla="*/ 4227367 w 4417162"/>
              <a:gd name="connsiteY31" fmla="*/ 1363662 h 6858000"/>
              <a:gd name="connsiteX32" fmla="*/ 4229047 w 4417162"/>
              <a:gd name="connsiteY32" fmla="*/ 1431925 h 6858000"/>
              <a:gd name="connsiteX33" fmla="*/ 4239125 w 4417162"/>
              <a:gd name="connsiteY33" fmla="*/ 1492250 h 6858000"/>
              <a:gd name="connsiteX34" fmla="*/ 4249203 w 4417162"/>
              <a:gd name="connsiteY34" fmla="*/ 1544637 h 6858000"/>
              <a:gd name="connsiteX35" fmla="*/ 4264318 w 4417162"/>
              <a:gd name="connsiteY35" fmla="*/ 1589087 h 6858000"/>
              <a:gd name="connsiteX36" fmla="*/ 4282794 w 4417162"/>
              <a:gd name="connsiteY36" fmla="*/ 1631950 h 6858000"/>
              <a:gd name="connsiteX37" fmla="*/ 4301270 w 4417162"/>
              <a:gd name="connsiteY37" fmla="*/ 1671637 h 6858000"/>
              <a:gd name="connsiteX38" fmla="*/ 4321425 w 4417162"/>
              <a:gd name="connsiteY38" fmla="*/ 1708150 h 6858000"/>
              <a:gd name="connsiteX39" fmla="*/ 4341580 w 4417162"/>
              <a:gd name="connsiteY39" fmla="*/ 1743075 h 6858000"/>
              <a:gd name="connsiteX40" fmla="*/ 4361735 w 4417162"/>
              <a:gd name="connsiteY40" fmla="*/ 1782762 h 6858000"/>
              <a:gd name="connsiteX41" fmla="*/ 4378531 w 4417162"/>
              <a:gd name="connsiteY41" fmla="*/ 1824037 h 6858000"/>
              <a:gd name="connsiteX42" fmla="*/ 4393648 w 4417162"/>
              <a:gd name="connsiteY42" fmla="*/ 1870075 h 6858000"/>
              <a:gd name="connsiteX43" fmla="*/ 4405405 w 4417162"/>
              <a:gd name="connsiteY43" fmla="*/ 1922462 h 6858000"/>
              <a:gd name="connsiteX44" fmla="*/ 4413803 w 4417162"/>
              <a:gd name="connsiteY44" fmla="*/ 1982787 h 6858000"/>
              <a:gd name="connsiteX45" fmla="*/ 4417162 w 4417162"/>
              <a:gd name="connsiteY45" fmla="*/ 2051050 h 6858000"/>
              <a:gd name="connsiteX46" fmla="*/ 4413803 w 4417162"/>
              <a:gd name="connsiteY46" fmla="*/ 2119312 h 6858000"/>
              <a:gd name="connsiteX47" fmla="*/ 4405405 w 4417162"/>
              <a:gd name="connsiteY47" fmla="*/ 2179637 h 6858000"/>
              <a:gd name="connsiteX48" fmla="*/ 4393648 w 4417162"/>
              <a:gd name="connsiteY48" fmla="*/ 2232025 h 6858000"/>
              <a:gd name="connsiteX49" fmla="*/ 4378531 w 4417162"/>
              <a:gd name="connsiteY49" fmla="*/ 2278062 h 6858000"/>
              <a:gd name="connsiteX50" fmla="*/ 4361735 w 4417162"/>
              <a:gd name="connsiteY50" fmla="*/ 2319337 h 6858000"/>
              <a:gd name="connsiteX51" fmla="*/ 4341580 w 4417162"/>
              <a:gd name="connsiteY51" fmla="*/ 2359025 h 6858000"/>
              <a:gd name="connsiteX52" fmla="*/ 4321425 w 4417162"/>
              <a:gd name="connsiteY52" fmla="*/ 2395537 h 6858000"/>
              <a:gd name="connsiteX53" fmla="*/ 4301270 w 4417162"/>
              <a:gd name="connsiteY53" fmla="*/ 2433637 h 6858000"/>
              <a:gd name="connsiteX54" fmla="*/ 4282794 w 4417162"/>
              <a:gd name="connsiteY54" fmla="*/ 2471737 h 6858000"/>
              <a:gd name="connsiteX55" fmla="*/ 4264318 w 4417162"/>
              <a:gd name="connsiteY55" fmla="*/ 2513012 h 6858000"/>
              <a:gd name="connsiteX56" fmla="*/ 4249203 w 4417162"/>
              <a:gd name="connsiteY56" fmla="*/ 2560637 h 6858000"/>
              <a:gd name="connsiteX57" fmla="*/ 4239125 w 4417162"/>
              <a:gd name="connsiteY57" fmla="*/ 2613025 h 6858000"/>
              <a:gd name="connsiteX58" fmla="*/ 4229047 w 4417162"/>
              <a:gd name="connsiteY58" fmla="*/ 2671762 h 6858000"/>
              <a:gd name="connsiteX59" fmla="*/ 4227367 w 4417162"/>
              <a:gd name="connsiteY59" fmla="*/ 2741612 h 6858000"/>
              <a:gd name="connsiteX60" fmla="*/ 4229047 w 4417162"/>
              <a:gd name="connsiteY60" fmla="*/ 2809875 h 6858000"/>
              <a:gd name="connsiteX61" fmla="*/ 4239125 w 4417162"/>
              <a:gd name="connsiteY61" fmla="*/ 2868612 h 6858000"/>
              <a:gd name="connsiteX62" fmla="*/ 4249203 w 4417162"/>
              <a:gd name="connsiteY62" fmla="*/ 2922587 h 6858000"/>
              <a:gd name="connsiteX63" fmla="*/ 4264318 w 4417162"/>
              <a:gd name="connsiteY63" fmla="*/ 2967037 h 6858000"/>
              <a:gd name="connsiteX64" fmla="*/ 4282794 w 4417162"/>
              <a:gd name="connsiteY64" fmla="*/ 3009900 h 6858000"/>
              <a:gd name="connsiteX65" fmla="*/ 4301270 w 4417162"/>
              <a:gd name="connsiteY65" fmla="*/ 3046412 h 6858000"/>
              <a:gd name="connsiteX66" fmla="*/ 4321425 w 4417162"/>
              <a:gd name="connsiteY66" fmla="*/ 3084512 h 6858000"/>
              <a:gd name="connsiteX67" fmla="*/ 4341580 w 4417162"/>
              <a:gd name="connsiteY67" fmla="*/ 3121025 h 6858000"/>
              <a:gd name="connsiteX68" fmla="*/ 4361735 w 4417162"/>
              <a:gd name="connsiteY68" fmla="*/ 3160712 h 6858000"/>
              <a:gd name="connsiteX69" fmla="*/ 4378531 w 4417162"/>
              <a:gd name="connsiteY69" fmla="*/ 3201987 h 6858000"/>
              <a:gd name="connsiteX70" fmla="*/ 4393648 w 4417162"/>
              <a:gd name="connsiteY70" fmla="*/ 3248025 h 6858000"/>
              <a:gd name="connsiteX71" fmla="*/ 4405405 w 4417162"/>
              <a:gd name="connsiteY71" fmla="*/ 3300412 h 6858000"/>
              <a:gd name="connsiteX72" fmla="*/ 4413803 w 4417162"/>
              <a:gd name="connsiteY72" fmla="*/ 3360737 h 6858000"/>
              <a:gd name="connsiteX73" fmla="*/ 4417162 w 4417162"/>
              <a:gd name="connsiteY73" fmla="*/ 3427412 h 6858000"/>
              <a:gd name="connsiteX74" fmla="*/ 4413803 w 4417162"/>
              <a:gd name="connsiteY74" fmla="*/ 3497262 h 6858000"/>
              <a:gd name="connsiteX75" fmla="*/ 4405405 w 4417162"/>
              <a:gd name="connsiteY75" fmla="*/ 3557587 h 6858000"/>
              <a:gd name="connsiteX76" fmla="*/ 4393648 w 4417162"/>
              <a:gd name="connsiteY76" fmla="*/ 3609975 h 6858000"/>
              <a:gd name="connsiteX77" fmla="*/ 4378531 w 4417162"/>
              <a:gd name="connsiteY77" fmla="*/ 3656012 h 6858000"/>
              <a:gd name="connsiteX78" fmla="*/ 4361735 w 4417162"/>
              <a:gd name="connsiteY78" fmla="*/ 3697287 h 6858000"/>
              <a:gd name="connsiteX79" fmla="*/ 4341580 w 4417162"/>
              <a:gd name="connsiteY79" fmla="*/ 3736975 h 6858000"/>
              <a:gd name="connsiteX80" fmla="*/ 4301270 w 4417162"/>
              <a:gd name="connsiteY80" fmla="*/ 3811587 h 6858000"/>
              <a:gd name="connsiteX81" fmla="*/ 4282794 w 4417162"/>
              <a:gd name="connsiteY81" fmla="*/ 3848100 h 6858000"/>
              <a:gd name="connsiteX82" fmla="*/ 4264318 w 4417162"/>
              <a:gd name="connsiteY82" fmla="*/ 3890962 h 6858000"/>
              <a:gd name="connsiteX83" fmla="*/ 4249203 w 4417162"/>
              <a:gd name="connsiteY83" fmla="*/ 3935412 h 6858000"/>
              <a:gd name="connsiteX84" fmla="*/ 4239125 w 4417162"/>
              <a:gd name="connsiteY84" fmla="*/ 3987800 h 6858000"/>
              <a:gd name="connsiteX85" fmla="*/ 4229047 w 4417162"/>
              <a:gd name="connsiteY85" fmla="*/ 4048125 h 6858000"/>
              <a:gd name="connsiteX86" fmla="*/ 4227367 w 4417162"/>
              <a:gd name="connsiteY86" fmla="*/ 4116387 h 6858000"/>
              <a:gd name="connsiteX87" fmla="*/ 4229047 w 4417162"/>
              <a:gd name="connsiteY87" fmla="*/ 4186237 h 6858000"/>
              <a:gd name="connsiteX88" fmla="*/ 4239125 w 4417162"/>
              <a:gd name="connsiteY88" fmla="*/ 4244975 h 6858000"/>
              <a:gd name="connsiteX89" fmla="*/ 4249203 w 4417162"/>
              <a:gd name="connsiteY89" fmla="*/ 4297362 h 6858000"/>
              <a:gd name="connsiteX90" fmla="*/ 4264318 w 4417162"/>
              <a:gd name="connsiteY90" fmla="*/ 4343400 h 6858000"/>
              <a:gd name="connsiteX91" fmla="*/ 4282794 w 4417162"/>
              <a:gd name="connsiteY91" fmla="*/ 4386262 h 6858000"/>
              <a:gd name="connsiteX92" fmla="*/ 4301270 w 4417162"/>
              <a:gd name="connsiteY92" fmla="*/ 4424362 h 6858000"/>
              <a:gd name="connsiteX93" fmla="*/ 4341580 w 4417162"/>
              <a:gd name="connsiteY93" fmla="*/ 4498975 h 6858000"/>
              <a:gd name="connsiteX94" fmla="*/ 4361735 w 4417162"/>
              <a:gd name="connsiteY94" fmla="*/ 4537075 h 6858000"/>
              <a:gd name="connsiteX95" fmla="*/ 4378531 w 4417162"/>
              <a:gd name="connsiteY95" fmla="*/ 4579937 h 6858000"/>
              <a:gd name="connsiteX96" fmla="*/ 4393648 w 4417162"/>
              <a:gd name="connsiteY96" fmla="*/ 4625975 h 6858000"/>
              <a:gd name="connsiteX97" fmla="*/ 4405405 w 4417162"/>
              <a:gd name="connsiteY97" fmla="*/ 4678362 h 6858000"/>
              <a:gd name="connsiteX98" fmla="*/ 4413803 w 4417162"/>
              <a:gd name="connsiteY98" fmla="*/ 4738687 h 6858000"/>
              <a:gd name="connsiteX99" fmla="*/ 4417162 w 4417162"/>
              <a:gd name="connsiteY99" fmla="*/ 4806950 h 6858000"/>
              <a:gd name="connsiteX100" fmla="*/ 4413803 w 4417162"/>
              <a:gd name="connsiteY100" fmla="*/ 4875212 h 6858000"/>
              <a:gd name="connsiteX101" fmla="*/ 4405405 w 4417162"/>
              <a:gd name="connsiteY101" fmla="*/ 4935537 h 6858000"/>
              <a:gd name="connsiteX102" fmla="*/ 4393648 w 4417162"/>
              <a:gd name="connsiteY102" fmla="*/ 4987925 h 6858000"/>
              <a:gd name="connsiteX103" fmla="*/ 4378531 w 4417162"/>
              <a:gd name="connsiteY103" fmla="*/ 5033962 h 6858000"/>
              <a:gd name="connsiteX104" fmla="*/ 4361735 w 4417162"/>
              <a:gd name="connsiteY104" fmla="*/ 5075237 h 6858000"/>
              <a:gd name="connsiteX105" fmla="*/ 4341580 w 4417162"/>
              <a:gd name="connsiteY105" fmla="*/ 5114925 h 6858000"/>
              <a:gd name="connsiteX106" fmla="*/ 4321425 w 4417162"/>
              <a:gd name="connsiteY106" fmla="*/ 5149850 h 6858000"/>
              <a:gd name="connsiteX107" fmla="*/ 4301270 w 4417162"/>
              <a:gd name="connsiteY107" fmla="*/ 5186362 h 6858000"/>
              <a:gd name="connsiteX108" fmla="*/ 4282794 w 4417162"/>
              <a:gd name="connsiteY108" fmla="*/ 5226050 h 6858000"/>
              <a:gd name="connsiteX109" fmla="*/ 4264318 w 4417162"/>
              <a:gd name="connsiteY109" fmla="*/ 5268912 h 6858000"/>
              <a:gd name="connsiteX110" fmla="*/ 4249203 w 4417162"/>
              <a:gd name="connsiteY110" fmla="*/ 5313362 h 6858000"/>
              <a:gd name="connsiteX111" fmla="*/ 4239125 w 4417162"/>
              <a:gd name="connsiteY111" fmla="*/ 5365750 h 6858000"/>
              <a:gd name="connsiteX112" fmla="*/ 4229047 w 4417162"/>
              <a:gd name="connsiteY112" fmla="*/ 5426075 h 6858000"/>
              <a:gd name="connsiteX113" fmla="*/ 4227367 w 4417162"/>
              <a:gd name="connsiteY113" fmla="*/ 5494337 h 6858000"/>
              <a:gd name="connsiteX114" fmla="*/ 4229047 w 4417162"/>
              <a:gd name="connsiteY114" fmla="*/ 5562600 h 6858000"/>
              <a:gd name="connsiteX115" fmla="*/ 4239125 w 4417162"/>
              <a:gd name="connsiteY115" fmla="*/ 5622925 h 6858000"/>
              <a:gd name="connsiteX116" fmla="*/ 4249203 w 4417162"/>
              <a:gd name="connsiteY116" fmla="*/ 5675312 h 6858000"/>
              <a:gd name="connsiteX117" fmla="*/ 4264318 w 4417162"/>
              <a:gd name="connsiteY117" fmla="*/ 5721350 h 6858000"/>
              <a:gd name="connsiteX118" fmla="*/ 4282794 w 4417162"/>
              <a:gd name="connsiteY118" fmla="*/ 5762625 h 6858000"/>
              <a:gd name="connsiteX119" fmla="*/ 4301270 w 4417162"/>
              <a:gd name="connsiteY119" fmla="*/ 5802312 h 6858000"/>
              <a:gd name="connsiteX120" fmla="*/ 4321425 w 4417162"/>
              <a:gd name="connsiteY120" fmla="*/ 5840412 h 6858000"/>
              <a:gd name="connsiteX121" fmla="*/ 4341580 w 4417162"/>
              <a:gd name="connsiteY121" fmla="*/ 5876925 h 6858000"/>
              <a:gd name="connsiteX122" fmla="*/ 4361735 w 4417162"/>
              <a:gd name="connsiteY122" fmla="*/ 5915025 h 6858000"/>
              <a:gd name="connsiteX123" fmla="*/ 4378531 w 4417162"/>
              <a:gd name="connsiteY123" fmla="*/ 5956300 h 6858000"/>
              <a:gd name="connsiteX124" fmla="*/ 4393648 w 4417162"/>
              <a:gd name="connsiteY124" fmla="*/ 6003925 h 6858000"/>
              <a:gd name="connsiteX125" fmla="*/ 4405405 w 4417162"/>
              <a:gd name="connsiteY125" fmla="*/ 6056312 h 6858000"/>
              <a:gd name="connsiteX126" fmla="*/ 4413803 w 4417162"/>
              <a:gd name="connsiteY126" fmla="*/ 6113462 h 6858000"/>
              <a:gd name="connsiteX127" fmla="*/ 4417162 w 4417162"/>
              <a:gd name="connsiteY127" fmla="*/ 6183312 h 6858000"/>
              <a:gd name="connsiteX128" fmla="*/ 4413803 w 4417162"/>
              <a:gd name="connsiteY128" fmla="*/ 6251575 h 6858000"/>
              <a:gd name="connsiteX129" fmla="*/ 4405405 w 4417162"/>
              <a:gd name="connsiteY129" fmla="*/ 6311900 h 6858000"/>
              <a:gd name="connsiteX130" fmla="*/ 4393648 w 4417162"/>
              <a:gd name="connsiteY130" fmla="*/ 6361112 h 6858000"/>
              <a:gd name="connsiteX131" fmla="*/ 4378531 w 4417162"/>
              <a:gd name="connsiteY131" fmla="*/ 6407150 h 6858000"/>
              <a:gd name="connsiteX132" fmla="*/ 4361735 w 4417162"/>
              <a:gd name="connsiteY132" fmla="*/ 6448425 h 6858000"/>
              <a:gd name="connsiteX133" fmla="*/ 4343260 w 4417162"/>
              <a:gd name="connsiteY133" fmla="*/ 6488112 h 6858000"/>
              <a:gd name="connsiteX134" fmla="*/ 4324784 w 4417162"/>
              <a:gd name="connsiteY134" fmla="*/ 6523037 h 6858000"/>
              <a:gd name="connsiteX135" fmla="*/ 4304629 w 4417162"/>
              <a:gd name="connsiteY135" fmla="*/ 6561137 h 6858000"/>
              <a:gd name="connsiteX136" fmla="*/ 4284474 w 4417162"/>
              <a:gd name="connsiteY136" fmla="*/ 6597650 h 6858000"/>
              <a:gd name="connsiteX137" fmla="*/ 4267678 w 4417162"/>
              <a:gd name="connsiteY137" fmla="*/ 6640512 h 6858000"/>
              <a:gd name="connsiteX138" fmla="*/ 4250882 w 4417162"/>
              <a:gd name="connsiteY138" fmla="*/ 6683375 h 6858000"/>
              <a:gd name="connsiteX139" fmla="*/ 4240804 w 4417162"/>
              <a:gd name="connsiteY139" fmla="*/ 6735762 h 6858000"/>
              <a:gd name="connsiteX140" fmla="*/ 4232407 w 4417162"/>
              <a:gd name="connsiteY140" fmla="*/ 6791325 h 6858000"/>
              <a:gd name="connsiteX141" fmla="*/ 4227367 w 4417162"/>
              <a:gd name="connsiteY141" fmla="*/ 6858000 h 6858000"/>
              <a:gd name="connsiteX142" fmla="*/ 2310062 w 4417162"/>
              <a:gd name="connsiteY142" fmla="*/ 6858000 h 6858000"/>
              <a:gd name="connsiteX143" fmla="*/ 144378 w 4417162"/>
              <a:gd name="connsiteY143" fmla="*/ 6858000 h 6858000"/>
              <a:gd name="connsiteX144" fmla="*/ 0 w 4417162"/>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417162" h="6858000">
                <a:moveTo>
                  <a:pt x="0" y="0"/>
                </a:moveTo>
                <a:lnTo>
                  <a:pt x="144378" y="0"/>
                </a:lnTo>
                <a:lnTo>
                  <a:pt x="2310062" y="0"/>
                </a:lnTo>
                <a:lnTo>
                  <a:pt x="4227367" y="0"/>
                </a:lnTo>
                <a:lnTo>
                  <a:pt x="4232407" y="66675"/>
                </a:lnTo>
                <a:lnTo>
                  <a:pt x="4240804" y="122237"/>
                </a:lnTo>
                <a:lnTo>
                  <a:pt x="4250882" y="174625"/>
                </a:lnTo>
                <a:lnTo>
                  <a:pt x="4267678" y="217487"/>
                </a:lnTo>
                <a:lnTo>
                  <a:pt x="4284474" y="260350"/>
                </a:lnTo>
                <a:lnTo>
                  <a:pt x="4304629" y="296862"/>
                </a:lnTo>
                <a:lnTo>
                  <a:pt x="4324784" y="334962"/>
                </a:lnTo>
                <a:lnTo>
                  <a:pt x="4343260" y="369887"/>
                </a:lnTo>
                <a:lnTo>
                  <a:pt x="4361735" y="409575"/>
                </a:lnTo>
                <a:lnTo>
                  <a:pt x="4378531" y="450850"/>
                </a:lnTo>
                <a:lnTo>
                  <a:pt x="4393648" y="496887"/>
                </a:lnTo>
                <a:lnTo>
                  <a:pt x="4405405" y="546100"/>
                </a:lnTo>
                <a:lnTo>
                  <a:pt x="4413803" y="606425"/>
                </a:lnTo>
                <a:lnTo>
                  <a:pt x="4417162" y="673100"/>
                </a:lnTo>
                <a:lnTo>
                  <a:pt x="4413803" y="744537"/>
                </a:lnTo>
                <a:lnTo>
                  <a:pt x="4405405" y="801687"/>
                </a:lnTo>
                <a:lnTo>
                  <a:pt x="4393648" y="854075"/>
                </a:lnTo>
                <a:lnTo>
                  <a:pt x="4378531" y="901700"/>
                </a:lnTo>
                <a:lnTo>
                  <a:pt x="4361735" y="942975"/>
                </a:lnTo>
                <a:lnTo>
                  <a:pt x="4341580" y="981075"/>
                </a:lnTo>
                <a:lnTo>
                  <a:pt x="4321425" y="1017587"/>
                </a:lnTo>
                <a:lnTo>
                  <a:pt x="4301270" y="1055687"/>
                </a:lnTo>
                <a:lnTo>
                  <a:pt x="4282794" y="1095375"/>
                </a:lnTo>
                <a:lnTo>
                  <a:pt x="4264318" y="1136650"/>
                </a:lnTo>
                <a:lnTo>
                  <a:pt x="4249203" y="1182687"/>
                </a:lnTo>
                <a:lnTo>
                  <a:pt x="4239125" y="1235075"/>
                </a:lnTo>
                <a:lnTo>
                  <a:pt x="4229047" y="1295400"/>
                </a:lnTo>
                <a:lnTo>
                  <a:pt x="4227367" y="1363662"/>
                </a:lnTo>
                <a:lnTo>
                  <a:pt x="4229047" y="1431925"/>
                </a:lnTo>
                <a:lnTo>
                  <a:pt x="4239125" y="1492250"/>
                </a:lnTo>
                <a:lnTo>
                  <a:pt x="4249203" y="1544637"/>
                </a:lnTo>
                <a:lnTo>
                  <a:pt x="4264318" y="1589087"/>
                </a:lnTo>
                <a:lnTo>
                  <a:pt x="4282794" y="1631950"/>
                </a:lnTo>
                <a:lnTo>
                  <a:pt x="4301270" y="1671637"/>
                </a:lnTo>
                <a:lnTo>
                  <a:pt x="4321425" y="1708150"/>
                </a:lnTo>
                <a:lnTo>
                  <a:pt x="4341580" y="1743075"/>
                </a:lnTo>
                <a:lnTo>
                  <a:pt x="4361735" y="1782762"/>
                </a:lnTo>
                <a:lnTo>
                  <a:pt x="4378531" y="1824037"/>
                </a:lnTo>
                <a:lnTo>
                  <a:pt x="4393648" y="1870075"/>
                </a:lnTo>
                <a:lnTo>
                  <a:pt x="4405405" y="1922462"/>
                </a:lnTo>
                <a:lnTo>
                  <a:pt x="4413803" y="1982787"/>
                </a:lnTo>
                <a:lnTo>
                  <a:pt x="4417162" y="2051050"/>
                </a:lnTo>
                <a:lnTo>
                  <a:pt x="4413803" y="2119312"/>
                </a:lnTo>
                <a:lnTo>
                  <a:pt x="4405405" y="2179637"/>
                </a:lnTo>
                <a:lnTo>
                  <a:pt x="4393648" y="2232025"/>
                </a:lnTo>
                <a:lnTo>
                  <a:pt x="4378531" y="2278062"/>
                </a:lnTo>
                <a:lnTo>
                  <a:pt x="4361735" y="2319337"/>
                </a:lnTo>
                <a:lnTo>
                  <a:pt x="4341580" y="2359025"/>
                </a:lnTo>
                <a:lnTo>
                  <a:pt x="4321425" y="2395537"/>
                </a:lnTo>
                <a:lnTo>
                  <a:pt x="4301270" y="2433637"/>
                </a:lnTo>
                <a:lnTo>
                  <a:pt x="4282794" y="2471737"/>
                </a:lnTo>
                <a:lnTo>
                  <a:pt x="4264318" y="2513012"/>
                </a:lnTo>
                <a:lnTo>
                  <a:pt x="4249203" y="2560637"/>
                </a:lnTo>
                <a:lnTo>
                  <a:pt x="4239125" y="2613025"/>
                </a:lnTo>
                <a:lnTo>
                  <a:pt x="4229047" y="2671762"/>
                </a:lnTo>
                <a:lnTo>
                  <a:pt x="4227367" y="2741612"/>
                </a:lnTo>
                <a:lnTo>
                  <a:pt x="4229047" y="2809875"/>
                </a:lnTo>
                <a:lnTo>
                  <a:pt x="4239125" y="2868612"/>
                </a:lnTo>
                <a:lnTo>
                  <a:pt x="4249203" y="2922587"/>
                </a:lnTo>
                <a:lnTo>
                  <a:pt x="4264318" y="2967037"/>
                </a:lnTo>
                <a:lnTo>
                  <a:pt x="4282794" y="3009900"/>
                </a:lnTo>
                <a:lnTo>
                  <a:pt x="4301270" y="3046412"/>
                </a:lnTo>
                <a:lnTo>
                  <a:pt x="4321425" y="3084512"/>
                </a:lnTo>
                <a:lnTo>
                  <a:pt x="4341580" y="3121025"/>
                </a:lnTo>
                <a:lnTo>
                  <a:pt x="4361735" y="3160712"/>
                </a:lnTo>
                <a:lnTo>
                  <a:pt x="4378531" y="3201987"/>
                </a:lnTo>
                <a:lnTo>
                  <a:pt x="4393648" y="3248025"/>
                </a:lnTo>
                <a:lnTo>
                  <a:pt x="4405405" y="3300412"/>
                </a:lnTo>
                <a:lnTo>
                  <a:pt x="4413803" y="3360737"/>
                </a:lnTo>
                <a:lnTo>
                  <a:pt x="4417162" y="3427412"/>
                </a:lnTo>
                <a:lnTo>
                  <a:pt x="4413803" y="3497262"/>
                </a:lnTo>
                <a:lnTo>
                  <a:pt x="4405405" y="3557587"/>
                </a:lnTo>
                <a:lnTo>
                  <a:pt x="4393648" y="3609975"/>
                </a:lnTo>
                <a:lnTo>
                  <a:pt x="4378531" y="3656012"/>
                </a:lnTo>
                <a:lnTo>
                  <a:pt x="4361735" y="3697287"/>
                </a:lnTo>
                <a:lnTo>
                  <a:pt x="4341580" y="3736975"/>
                </a:lnTo>
                <a:lnTo>
                  <a:pt x="4301270" y="3811587"/>
                </a:lnTo>
                <a:lnTo>
                  <a:pt x="4282794" y="3848100"/>
                </a:lnTo>
                <a:lnTo>
                  <a:pt x="4264318" y="3890962"/>
                </a:lnTo>
                <a:lnTo>
                  <a:pt x="4249203" y="3935412"/>
                </a:lnTo>
                <a:lnTo>
                  <a:pt x="4239125" y="3987800"/>
                </a:lnTo>
                <a:lnTo>
                  <a:pt x="4229047" y="4048125"/>
                </a:lnTo>
                <a:lnTo>
                  <a:pt x="4227367" y="4116387"/>
                </a:lnTo>
                <a:lnTo>
                  <a:pt x="4229047" y="4186237"/>
                </a:lnTo>
                <a:lnTo>
                  <a:pt x="4239125" y="4244975"/>
                </a:lnTo>
                <a:lnTo>
                  <a:pt x="4249203" y="4297362"/>
                </a:lnTo>
                <a:lnTo>
                  <a:pt x="4264318" y="4343400"/>
                </a:lnTo>
                <a:lnTo>
                  <a:pt x="4282794" y="4386262"/>
                </a:lnTo>
                <a:lnTo>
                  <a:pt x="4301270" y="4424362"/>
                </a:lnTo>
                <a:lnTo>
                  <a:pt x="4341580" y="4498975"/>
                </a:lnTo>
                <a:lnTo>
                  <a:pt x="4361735" y="4537075"/>
                </a:lnTo>
                <a:lnTo>
                  <a:pt x="4378531" y="4579937"/>
                </a:lnTo>
                <a:lnTo>
                  <a:pt x="4393648" y="4625975"/>
                </a:lnTo>
                <a:lnTo>
                  <a:pt x="4405405" y="4678362"/>
                </a:lnTo>
                <a:lnTo>
                  <a:pt x="4413803" y="4738687"/>
                </a:lnTo>
                <a:lnTo>
                  <a:pt x="4417162" y="4806950"/>
                </a:lnTo>
                <a:lnTo>
                  <a:pt x="4413803" y="4875212"/>
                </a:lnTo>
                <a:lnTo>
                  <a:pt x="4405405" y="4935537"/>
                </a:lnTo>
                <a:lnTo>
                  <a:pt x="4393648" y="4987925"/>
                </a:lnTo>
                <a:lnTo>
                  <a:pt x="4378531" y="5033962"/>
                </a:lnTo>
                <a:lnTo>
                  <a:pt x="4361735" y="5075237"/>
                </a:lnTo>
                <a:lnTo>
                  <a:pt x="4341580" y="5114925"/>
                </a:lnTo>
                <a:lnTo>
                  <a:pt x="4321425" y="5149850"/>
                </a:lnTo>
                <a:lnTo>
                  <a:pt x="4301270" y="5186362"/>
                </a:lnTo>
                <a:lnTo>
                  <a:pt x="4282794" y="5226050"/>
                </a:lnTo>
                <a:lnTo>
                  <a:pt x="4264318" y="5268912"/>
                </a:lnTo>
                <a:lnTo>
                  <a:pt x="4249203" y="5313362"/>
                </a:lnTo>
                <a:lnTo>
                  <a:pt x="4239125" y="5365750"/>
                </a:lnTo>
                <a:lnTo>
                  <a:pt x="4229047" y="5426075"/>
                </a:lnTo>
                <a:lnTo>
                  <a:pt x="4227367" y="5494337"/>
                </a:lnTo>
                <a:lnTo>
                  <a:pt x="4229047" y="5562600"/>
                </a:lnTo>
                <a:lnTo>
                  <a:pt x="4239125" y="5622925"/>
                </a:lnTo>
                <a:lnTo>
                  <a:pt x="4249203" y="5675312"/>
                </a:lnTo>
                <a:lnTo>
                  <a:pt x="4264318" y="5721350"/>
                </a:lnTo>
                <a:lnTo>
                  <a:pt x="4282794" y="5762625"/>
                </a:lnTo>
                <a:lnTo>
                  <a:pt x="4301270" y="5802312"/>
                </a:lnTo>
                <a:lnTo>
                  <a:pt x="4321425" y="5840412"/>
                </a:lnTo>
                <a:lnTo>
                  <a:pt x="4341580" y="5876925"/>
                </a:lnTo>
                <a:lnTo>
                  <a:pt x="4361735" y="5915025"/>
                </a:lnTo>
                <a:lnTo>
                  <a:pt x="4378531" y="5956300"/>
                </a:lnTo>
                <a:lnTo>
                  <a:pt x="4393648" y="6003925"/>
                </a:lnTo>
                <a:lnTo>
                  <a:pt x="4405405" y="6056312"/>
                </a:lnTo>
                <a:lnTo>
                  <a:pt x="4413803" y="6113462"/>
                </a:lnTo>
                <a:lnTo>
                  <a:pt x="4417162" y="6183312"/>
                </a:lnTo>
                <a:lnTo>
                  <a:pt x="4413803" y="6251575"/>
                </a:lnTo>
                <a:lnTo>
                  <a:pt x="4405405" y="6311900"/>
                </a:lnTo>
                <a:lnTo>
                  <a:pt x="4393648" y="6361112"/>
                </a:lnTo>
                <a:lnTo>
                  <a:pt x="4378531" y="6407150"/>
                </a:lnTo>
                <a:lnTo>
                  <a:pt x="4361735" y="6448425"/>
                </a:lnTo>
                <a:lnTo>
                  <a:pt x="4343260" y="6488112"/>
                </a:lnTo>
                <a:lnTo>
                  <a:pt x="4324784" y="6523037"/>
                </a:lnTo>
                <a:lnTo>
                  <a:pt x="4304629" y="6561137"/>
                </a:lnTo>
                <a:lnTo>
                  <a:pt x="4284474" y="6597650"/>
                </a:lnTo>
                <a:lnTo>
                  <a:pt x="4267678" y="6640512"/>
                </a:lnTo>
                <a:lnTo>
                  <a:pt x="4250882" y="6683375"/>
                </a:lnTo>
                <a:lnTo>
                  <a:pt x="4240804" y="6735762"/>
                </a:lnTo>
                <a:lnTo>
                  <a:pt x="4232407" y="6791325"/>
                </a:lnTo>
                <a:lnTo>
                  <a:pt x="4227367" y="6858000"/>
                </a:lnTo>
                <a:lnTo>
                  <a:pt x="2310062" y="6858000"/>
                </a:lnTo>
                <a:lnTo>
                  <a:pt x="144378" y="6858000"/>
                </a:lnTo>
                <a:lnTo>
                  <a:pt x="0" y="6858000"/>
                </a:lnTo>
                <a:close/>
              </a:path>
            </a:pathLst>
          </a:custGeom>
          <a:solidFill>
            <a:srgbClr val="FFFFFF"/>
          </a:solidFill>
          <a:ln w="0">
            <a:noFill/>
            <a:prstDash val="solid"/>
            <a:round/>
            <a:headEnd/>
            <a:tailEnd/>
          </a:ln>
        </p:spPr>
      </p:sp>
      <p:sp useBgFill="1">
        <p:nvSpPr>
          <p:cNvPr id="24" name="Freeform: Shape 23">
            <a:extLst>
              <a:ext uri="{FF2B5EF4-FFF2-40B4-BE49-F238E27FC236}">
                <a16:creationId xmlns:a16="http://schemas.microsoft.com/office/drawing/2014/main" id="{A7A4B465-FBCC-4CD4-89A1-82992A7B47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272784" cy="6858000"/>
          </a:xfrm>
          <a:custGeom>
            <a:avLst/>
            <a:gdLst>
              <a:gd name="connsiteX0" fmla="*/ 0 w 4272784"/>
              <a:gd name="connsiteY0" fmla="*/ 0 h 6858000"/>
              <a:gd name="connsiteX1" fmla="*/ 4082989 w 4272784"/>
              <a:gd name="connsiteY1" fmla="*/ 0 h 6858000"/>
              <a:gd name="connsiteX2" fmla="*/ 4088029 w 4272784"/>
              <a:gd name="connsiteY2" fmla="*/ 66675 h 6858000"/>
              <a:gd name="connsiteX3" fmla="*/ 4096426 w 4272784"/>
              <a:gd name="connsiteY3" fmla="*/ 122237 h 6858000"/>
              <a:gd name="connsiteX4" fmla="*/ 4106504 w 4272784"/>
              <a:gd name="connsiteY4" fmla="*/ 174625 h 6858000"/>
              <a:gd name="connsiteX5" fmla="*/ 4123300 w 4272784"/>
              <a:gd name="connsiteY5" fmla="*/ 217487 h 6858000"/>
              <a:gd name="connsiteX6" fmla="*/ 4140096 w 4272784"/>
              <a:gd name="connsiteY6" fmla="*/ 260350 h 6858000"/>
              <a:gd name="connsiteX7" fmla="*/ 4160251 w 4272784"/>
              <a:gd name="connsiteY7" fmla="*/ 296862 h 6858000"/>
              <a:gd name="connsiteX8" fmla="*/ 4180406 w 4272784"/>
              <a:gd name="connsiteY8" fmla="*/ 334962 h 6858000"/>
              <a:gd name="connsiteX9" fmla="*/ 4198882 w 4272784"/>
              <a:gd name="connsiteY9" fmla="*/ 369887 h 6858000"/>
              <a:gd name="connsiteX10" fmla="*/ 4217357 w 4272784"/>
              <a:gd name="connsiteY10" fmla="*/ 409575 h 6858000"/>
              <a:gd name="connsiteX11" fmla="*/ 4234153 w 4272784"/>
              <a:gd name="connsiteY11" fmla="*/ 450850 h 6858000"/>
              <a:gd name="connsiteX12" fmla="*/ 4249270 w 4272784"/>
              <a:gd name="connsiteY12" fmla="*/ 496887 h 6858000"/>
              <a:gd name="connsiteX13" fmla="*/ 4261027 w 4272784"/>
              <a:gd name="connsiteY13" fmla="*/ 546100 h 6858000"/>
              <a:gd name="connsiteX14" fmla="*/ 4269425 w 4272784"/>
              <a:gd name="connsiteY14" fmla="*/ 606425 h 6858000"/>
              <a:gd name="connsiteX15" fmla="*/ 4272784 w 4272784"/>
              <a:gd name="connsiteY15" fmla="*/ 673100 h 6858000"/>
              <a:gd name="connsiteX16" fmla="*/ 4269425 w 4272784"/>
              <a:gd name="connsiteY16" fmla="*/ 744537 h 6858000"/>
              <a:gd name="connsiteX17" fmla="*/ 4261027 w 4272784"/>
              <a:gd name="connsiteY17" fmla="*/ 801687 h 6858000"/>
              <a:gd name="connsiteX18" fmla="*/ 4249270 w 4272784"/>
              <a:gd name="connsiteY18" fmla="*/ 854075 h 6858000"/>
              <a:gd name="connsiteX19" fmla="*/ 4234153 w 4272784"/>
              <a:gd name="connsiteY19" fmla="*/ 901700 h 6858000"/>
              <a:gd name="connsiteX20" fmla="*/ 4217357 w 4272784"/>
              <a:gd name="connsiteY20" fmla="*/ 942975 h 6858000"/>
              <a:gd name="connsiteX21" fmla="*/ 4197202 w 4272784"/>
              <a:gd name="connsiteY21" fmla="*/ 981075 h 6858000"/>
              <a:gd name="connsiteX22" fmla="*/ 4177047 w 4272784"/>
              <a:gd name="connsiteY22" fmla="*/ 1017587 h 6858000"/>
              <a:gd name="connsiteX23" fmla="*/ 4156892 w 4272784"/>
              <a:gd name="connsiteY23" fmla="*/ 1055687 h 6858000"/>
              <a:gd name="connsiteX24" fmla="*/ 4138416 w 4272784"/>
              <a:gd name="connsiteY24" fmla="*/ 1095375 h 6858000"/>
              <a:gd name="connsiteX25" fmla="*/ 4119940 w 4272784"/>
              <a:gd name="connsiteY25" fmla="*/ 1136650 h 6858000"/>
              <a:gd name="connsiteX26" fmla="*/ 4104825 w 4272784"/>
              <a:gd name="connsiteY26" fmla="*/ 1182687 h 6858000"/>
              <a:gd name="connsiteX27" fmla="*/ 4094747 w 4272784"/>
              <a:gd name="connsiteY27" fmla="*/ 1235075 h 6858000"/>
              <a:gd name="connsiteX28" fmla="*/ 4084669 w 4272784"/>
              <a:gd name="connsiteY28" fmla="*/ 1295400 h 6858000"/>
              <a:gd name="connsiteX29" fmla="*/ 4082989 w 4272784"/>
              <a:gd name="connsiteY29" fmla="*/ 1363662 h 6858000"/>
              <a:gd name="connsiteX30" fmla="*/ 4084669 w 4272784"/>
              <a:gd name="connsiteY30" fmla="*/ 1431925 h 6858000"/>
              <a:gd name="connsiteX31" fmla="*/ 4094747 w 4272784"/>
              <a:gd name="connsiteY31" fmla="*/ 1492250 h 6858000"/>
              <a:gd name="connsiteX32" fmla="*/ 4104825 w 4272784"/>
              <a:gd name="connsiteY32" fmla="*/ 1544637 h 6858000"/>
              <a:gd name="connsiteX33" fmla="*/ 4119940 w 4272784"/>
              <a:gd name="connsiteY33" fmla="*/ 1589087 h 6858000"/>
              <a:gd name="connsiteX34" fmla="*/ 4138416 w 4272784"/>
              <a:gd name="connsiteY34" fmla="*/ 1631950 h 6858000"/>
              <a:gd name="connsiteX35" fmla="*/ 4156892 w 4272784"/>
              <a:gd name="connsiteY35" fmla="*/ 1671637 h 6858000"/>
              <a:gd name="connsiteX36" fmla="*/ 4177047 w 4272784"/>
              <a:gd name="connsiteY36" fmla="*/ 1708150 h 6858000"/>
              <a:gd name="connsiteX37" fmla="*/ 4197202 w 4272784"/>
              <a:gd name="connsiteY37" fmla="*/ 1743075 h 6858000"/>
              <a:gd name="connsiteX38" fmla="*/ 4217357 w 4272784"/>
              <a:gd name="connsiteY38" fmla="*/ 1782762 h 6858000"/>
              <a:gd name="connsiteX39" fmla="*/ 4234153 w 4272784"/>
              <a:gd name="connsiteY39" fmla="*/ 1824037 h 6858000"/>
              <a:gd name="connsiteX40" fmla="*/ 4249270 w 4272784"/>
              <a:gd name="connsiteY40" fmla="*/ 1870075 h 6858000"/>
              <a:gd name="connsiteX41" fmla="*/ 4261027 w 4272784"/>
              <a:gd name="connsiteY41" fmla="*/ 1922462 h 6858000"/>
              <a:gd name="connsiteX42" fmla="*/ 4269425 w 4272784"/>
              <a:gd name="connsiteY42" fmla="*/ 1982787 h 6858000"/>
              <a:gd name="connsiteX43" fmla="*/ 4272784 w 4272784"/>
              <a:gd name="connsiteY43" fmla="*/ 2051050 h 6858000"/>
              <a:gd name="connsiteX44" fmla="*/ 4269425 w 4272784"/>
              <a:gd name="connsiteY44" fmla="*/ 2119312 h 6858000"/>
              <a:gd name="connsiteX45" fmla="*/ 4261027 w 4272784"/>
              <a:gd name="connsiteY45" fmla="*/ 2179637 h 6858000"/>
              <a:gd name="connsiteX46" fmla="*/ 4249270 w 4272784"/>
              <a:gd name="connsiteY46" fmla="*/ 2232025 h 6858000"/>
              <a:gd name="connsiteX47" fmla="*/ 4234153 w 4272784"/>
              <a:gd name="connsiteY47" fmla="*/ 2278062 h 6858000"/>
              <a:gd name="connsiteX48" fmla="*/ 4217357 w 4272784"/>
              <a:gd name="connsiteY48" fmla="*/ 2319337 h 6858000"/>
              <a:gd name="connsiteX49" fmla="*/ 4197202 w 4272784"/>
              <a:gd name="connsiteY49" fmla="*/ 2359025 h 6858000"/>
              <a:gd name="connsiteX50" fmla="*/ 4177047 w 4272784"/>
              <a:gd name="connsiteY50" fmla="*/ 2395537 h 6858000"/>
              <a:gd name="connsiteX51" fmla="*/ 4156892 w 4272784"/>
              <a:gd name="connsiteY51" fmla="*/ 2433637 h 6858000"/>
              <a:gd name="connsiteX52" fmla="*/ 4138416 w 4272784"/>
              <a:gd name="connsiteY52" fmla="*/ 2471737 h 6858000"/>
              <a:gd name="connsiteX53" fmla="*/ 4119940 w 4272784"/>
              <a:gd name="connsiteY53" fmla="*/ 2513012 h 6858000"/>
              <a:gd name="connsiteX54" fmla="*/ 4104825 w 4272784"/>
              <a:gd name="connsiteY54" fmla="*/ 2560637 h 6858000"/>
              <a:gd name="connsiteX55" fmla="*/ 4094747 w 4272784"/>
              <a:gd name="connsiteY55" fmla="*/ 2613025 h 6858000"/>
              <a:gd name="connsiteX56" fmla="*/ 4084669 w 4272784"/>
              <a:gd name="connsiteY56" fmla="*/ 2671762 h 6858000"/>
              <a:gd name="connsiteX57" fmla="*/ 4082989 w 4272784"/>
              <a:gd name="connsiteY57" fmla="*/ 2741612 h 6858000"/>
              <a:gd name="connsiteX58" fmla="*/ 4084669 w 4272784"/>
              <a:gd name="connsiteY58" fmla="*/ 2809875 h 6858000"/>
              <a:gd name="connsiteX59" fmla="*/ 4094747 w 4272784"/>
              <a:gd name="connsiteY59" fmla="*/ 2868612 h 6858000"/>
              <a:gd name="connsiteX60" fmla="*/ 4104825 w 4272784"/>
              <a:gd name="connsiteY60" fmla="*/ 2922587 h 6858000"/>
              <a:gd name="connsiteX61" fmla="*/ 4119940 w 4272784"/>
              <a:gd name="connsiteY61" fmla="*/ 2967037 h 6858000"/>
              <a:gd name="connsiteX62" fmla="*/ 4138416 w 4272784"/>
              <a:gd name="connsiteY62" fmla="*/ 3009900 h 6858000"/>
              <a:gd name="connsiteX63" fmla="*/ 4156892 w 4272784"/>
              <a:gd name="connsiteY63" fmla="*/ 3046412 h 6858000"/>
              <a:gd name="connsiteX64" fmla="*/ 4177047 w 4272784"/>
              <a:gd name="connsiteY64" fmla="*/ 3084512 h 6858000"/>
              <a:gd name="connsiteX65" fmla="*/ 4197202 w 4272784"/>
              <a:gd name="connsiteY65" fmla="*/ 3121025 h 6858000"/>
              <a:gd name="connsiteX66" fmla="*/ 4217357 w 4272784"/>
              <a:gd name="connsiteY66" fmla="*/ 3160712 h 6858000"/>
              <a:gd name="connsiteX67" fmla="*/ 4234153 w 4272784"/>
              <a:gd name="connsiteY67" fmla="*/ 3201987 h 6858000"/>
              <a:gd name="connsiteX68" fmla="*/ 4249270 w 4272784"/>
              <a:gd name="connsiteY68" fmla="*/ 3248025 h 6858000"/>
              <a:gd name="connsiteX69" fmla="*/ 4261027 w 4272784"/>
              <a:gd name="connsiteY69" fmla="*/ 3300412 h 6858000"/>
              <a:gd name="connsiteX70" fmla="*/ 4269425 w 4272784"/>
              <a:gd name="connsiteY70" fmla="*/ 3360737 h 6858000"/>
              <a:gd name="connsiteX71" fmla="*/ 4272784 w 4272784"/>
              <a:gd name="connsiteY71" fmla="*/ 3427412 h 6858000"/>
              <a:gd name="connsiteX72" fmla="*/ 4269425 w 4272784"/>
              <a:gd name="connsiteY72" fmla="*/ 3497262 h 6858000"/>
              <a:gd name="connsiteX73" fmla="*/ 4261027 w 4272784"/>
              <a:gd name="connsiteY73" fmla="*/ 3557587 h 6858000"/>
              <a:gd name="connsiteX74" fmla="*/ 4249270 w 4272784"/>
              <a:gd name="connsiteY74" fmla="*/ 3609975 h 6858000"/>
              <a:gd name="connsiteX75" fmla="*/ 4234153 w 4272784"/>
              <a:gd name="connsiteY75" fmla="*/ 3656012 h 6858000"/>
              <a:gd name="connsiteX76" fmla="*/ 4217357 w 4272784"/>
              <a:gd name="connsiteY76" fmla="*/ 3697287 h 6858000"/>
              <a:gd name="connsiteX77" fmla="*/ 4197202 w 4272784"/>
              <a:gd name="connsiteY77" fmla="*/ 3736975 h 6858000"/>
              <a:gd name="connsiteX78" fmla="*/ 4156892 w 4272784"/>
              <a:gd name="connsiteY78" fmla="*/ 3811587 h 6858000"/>
              <a:gd name="connsiteX79" fmla="*/ 4138416 w 4272784"/>
              <a:gd name="connsiteY79" fmla="*/ 3848100 h 6858000"/>
              <a:gd name="connsiteX80" fmla="*/ 4119940 w 4272784"/>
              <a:gd name="connsiteY80" fmla="*/ 3890962 h 6858000"/>
              <a:gd name="connsiteX81" fmla="*/ 4104825 w 4272784"/>
              <a:gd name="connsiteY81" fmla="*/ 3935412 h 6858000"/>
              <a:gd name="connsiteX82" fmla="*/ 4094747 w 4272784"/>
              <a:gd name="connsiteY82" fmla="*/ 3987800 h 6858000"/>
              <a:gd name="connsiteX83" fmla="*/ 4084669 w 4272784"/>
              <a:gd name="connsiteY83" fmla="*/ 4048125 h 6858000"/>
              <a:gd name="connsiteX84" fmla="*/ 4082989 w 4272784"/>
              <a:gd name="connsiteY84" fmla="*/ 4116387 h 6858000"/>
              <a:gd name="connsiteX85" fmla="*/ 4084669 w 4272784"/>
              <a:gd name="connsiteY85" fmla="*/ 4186237 h 6858000"/>
              <a:gd name="connsiteX86" fmla="*/ 4094747 w 4272784"/>
              <a:gd name="connsiteY86" fmla="*/ 4244975 h 6858000"/>
              <a:gd name="connsiteX87" fmla="*/ 4104825 w 4272784"/>
              <a:gd name="connsiteY87" fmla="*/ 4297362 h 6858000"/>
              <a:gd name="connsiteX88" fmla="*/ 4119940 w 4272784"/>
              <a:gd name="connsiteY88" fmla="*/ 4343400 h 6858000"/>
              <a:gd name="connsiteX89" fmla="*/ 4138416 w 4272784"/>
              <a:gd name="connsiteY89" fmla="*/ 4386262 h 6858000"/>
              <a:gd name="connsiteX90" fmla="*/ 4156892 w 4272784"/>
              <a:gd name="connsiteY90" fmla="*/ 4424362 h 6858000"/>
              <a:gd name="connsiteX91" fmla="*/ 4197202 w 4272784"/>
              <a:gd name="connsiteY91" fmla="*/ 4498975 h 6858000"/>
              <a:gd name="connsiteX92" fmla="*/ 4217357 w 4272784"/>
              <a:gd name="connsiteY92" fmla="*/ 4537075 h 6858000"/>
              <a:gd name="connsiteX93" fmla="*/ 4234153 w 4272784"/>
              <a:gd name="connsiteY93" fmla="*/ 4579937 h 6858000"/>
              <a:gd name="connsiteX94" fmla="*/ 4249270 w 4272784"/>
              <a:gd name="connsiteY94" fmla="*/ 4625975 h 6858000"/>
              <a:gd name="connsiteX95" fmla="*/ 4261027 w 4272784"/>
              <a:gd name="connsiteY95" fmla="*/ 4678362 h 6858000"/>
              <a:gd name="connsiteX96" fmla="*/ 4269425 w 4272784"/>
              <a:gd name="connsiteY96" fmla="*/ 4738687 h 6858000"/>
              <a:gd name="connsiteX97" fmla="*/ 4272784 w 4272784"/>
              <a:gd name="connsiteY97" fmla="*/ 4806950 h 6858000"/>
              <a:gd name="connsiteX98" fmla="*/ 4269425 w 4272784"/>
              <a:gd name="connsiteY98" fmla="*/ 4875212 h 6858000"/>
              <a:gd name="connsiteX99" fmla="*/ 4261027 w 4272784"/>
              <a:gd name="connsiteY99" fmla="*/ 4935537 h 6858000"/>
              <a:gd name="connsiteX100" fmla="*/ 4249270 w 4272784"/>
              <a:gd name="connsiteY100" fmla="*/ 4987925 h 6858000"/>
              <a:gd name="connsiteX101" fmla="*/ 4234153 w 4272784"/>
              <a:gd name="connsiteY101" fmla="*/ 5033962 h 6858000"/>
              <a:gd name="connsiteX102" fmla="*/ 4217357 w 4272784"/>
              <a:gd name="connsiteY102" fmla="*/ 5075237 h 6858000"/>
              <a:gd name="connsiteX103" fmla="*/ 4197202 w 4272784"/>
              <a:gd name="connsiteY103" fmla="*/ 5114925 h 6858000"/>
              <a:gd name="connsiteX104" fmla="*/ 4177047 w 4272784"/>
              <a:gd name="connsiteY104" fmla="*/ 5149850 h 6858000"/>
              <a:gd name="connsiteX105" fmla="*/ 4156892 w 4272784"/>
              <a:gd name="connsiteY105" fmla="*/ 5186362 h 6858000"/>
              <a:gd name="connsiteX106" fmla="*/ 4138416 w 4272784"/>
              <a:gd name="connsiteY106" fmla="*/ 5226050 h 6858000"/>
              <a:gd name="connsiteX107" fmla="*/ 4119940 w 4272784"/>
              <a:gd name="connsiteY107" fmla="*/ 5268912 h 6858000"/>
              <a:gd name="connsiteX108" fmla="*/ 4104825 w 4272784"/>
              <a:gd name="connsiteY108" fmla="*/ 5313362 h 6858000"/>
              <a:gd name="connsiteX109" fmla="*/ 4094747 w 4272784"/>
              <a:gd name="connsiteY109" fmla="*/ 5365750 h 6858000"/>
              <a:gd name="connsiteX110" fmla="*/ 4084669 w 4272784"/>
              <a:gd name="connsiteY110" fmla="*/ 5426075 h 6858000"/>
              <a:gd name="connsiteX111" fmla="*/ 4082989 w 4272784"/>
              <a:gd name="connsiteY111" fmla="*/ 5494337 h 6858000"/>
              <a:gd name="connsiteX112" fmla="*/ 4084669 w 4272784"/>
              <a:gd name="connsiteY112" fmla="*/ 5562600 h 6858000"/>
              <a:gd name="connsiteX113" fmla="*/ 4094747 w 4272784"/>
              <a:gd name="connsiteY113" fmla="*/ 5622925 h 6858000"/>
              <a:gd name="connsiteX114" fmla="*/ 4104825 w 4272784"/>
              <a:gd name="connsiteY114" fmla="*/ 5675312 h 6858000"/>
              <a:gd name="connsiteX115" fmla="*/ 4119940 w 4272784"/>
              <a:gd name="connsiteY115" fmla="*/ 5721350 h 6858000"/>
              <a:gd name="connsiteX116" fmla="*/ 4138416 w 4272784"/>
              <a:gd name="connsiteY116" fmla="*/ 5762625 h 6858000"/>
              <a:gd name="connsiteX117" fmla="*/ 4156892 w 4272784"/>
              <a:gd name="connsiteY117" fmla="*/ 5802312 h 6858000"/>
              <a:gd name="connsiteX118" fmla="*/ 4177047 w 4272784"/>
              <a:gd name="connsiteY118" fmla="*/ 5840412 h 6858000"/>
              <a:gd name="connsiteX119" fmla="*/ 4197202 w 4272784"/>
              <a:gd name="connsiteY119" fmla="*/ 5876925 h 6858000"/>
              <a:gd name="connsiteX120" fmla="*/ 4217357 w 4272784"/>
              <a:gd name="connsiteY120" fmla="*/ 5915025 h 6858000"/>
              <a:gd name="connsiteX121" fmla="*/ 4234153 w 4272784"/>
              <a:gd name="connsiteY121" fmla="*/ 5956300 h 6858000"/>
              <a:gd name="connsiteX122" fmla="*/ 4249270 w 4272784"/>
              <a:gd name="connsiteY122" fmla="*/ 6003925 h 6858000"/>
              <a:gd name="connsiteX123" fmla="*/ 4261027 w 4272784"/>
              <a:gd name="connsiteY123" fmla="*/ 6056312 h 6858000"/>
              <a:gd name="connsiteX124" fmla="*/ 4269425 w 4272784"/>
              <a:gd name="connsiteY124" fmla="*/ 6113462 h 6858000"/>
              <a:gd name="connsiteX125" fmla="*/ 4272784 w 4272784"/>
              <a:gd name="connsiteY125" fmla="*/ 6183312 h 6858000"/>
              <a:gd name="connsiteX126" fmla="*/ 4269425 w 4272784"/>
              <a:gd name="connsiteY126" fmla="*/ 6251575 h 6858000"/>
              <a:gd name="connsiteX127" fmla="*/ 4261027 w 4272784"/>
              <a:gd name="connsiteY127" fmla="*/ 6311900 h 6858000"/>
              <a:gd name="connsiteX128" fmla="*/ 4249270 w 4272784"/>
              <a:gd name="connsiteY128" fmla="*/ 6361112 h 6858000"/>
              <a:gd name="connsiteX129" fmla="*/ 4234153 w 4272784"/>
              <a:gd name="connsiteY129" fmla="*/ 6407150 h 6858000"/>
              <a:gd name="connsiteX130" fmla="*/ 4217357 w 4272784"/>
              <a:gd name="connsiteY130" fmla="*/ 6448425 h 6858000"/>
              <a:gd name="connsiteX131" fmla="*/ 4198882 w 4272784"/>
              <a:gd name="connsiteY131" fmla="*/ 6488112 h 6858000"/>
              <a:gd name="connsiteX132" fmla="*/ 4180406 w 4272784"/>
              <a:gd name="connsiteY132" fmla="*/ 6523037 h 6858000"/>
              <a:gd name="connsiteX133" fmla="*/ 4160251 w 4272784"/>
              <a:gd name="connsiteY133" fmla="*/ 6561137 h 6858000"/>
              <a:gd name="connsiteX134" fmla="*/ 4140096 w 4272784"/>
              <a:gd name="connsiteY134" fmla="*/ 6597650 h 6858000"/>
              <a:gd name="connsiteX135" fmla="*/ 4123300 w 4272784"/>
              <a:gd name="connsiteY135" fmla="*/ 6640512 h 6858000"/>
              <a:gd name="connsiteX136" fmla="*/ 4106504 w 4272784"/>
              <a:gd name="connsiteY136" fmla="*/ 6683375 h 6858000"/>
              <a:gd name="connsiteX137" fmla="*/ 4096426 w 4272784"/>
              <a:gd name="connsiteY137" fmla="*/ 6735762 h 6858000"/>
              <a:gd name="connsiteX138" fmla="*/ 4088029 w 4272784"/>
              <a:gd name="connsiteY138" fmla="*/ 6791325 h 6858000"/>
              <a:gd name="connsiteX139" fmla="*/ 4082989 w 4272784"/>
              <a:gd name="connsiteY139" fmla="*/ 6858000 h 6858000"/>
              <a:gd name="connsiteX140" fmla="*/ 0 w 4272784"/>
              <a:gd name="connsiteY14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4272784" h="6858000">
                <a:moveTo>
                  <a:pt x="0" y="0"/>
                </a:moveTo>
                <a:lnTo>
                  <a:pt x="4082989" y="0"/>
                </a:lnTo>
                <a:lnTo>
                  <a:pt x="4088029" y="66675"/>
                </a:lnTo>
                <a:lnTo>
                  <a:pt x="4096426" y="122237"/>
                </a:lnTo>
                <a:lnTo>
                  <a:pt x="4106504" y="174625"/>
                </a:lnTo>
                <a:lnTo>
                  <a:pt x="4123300" y="217487"/>
                </a:lnTo>
                <a:lnTo>
                  <a:pt x="4140096" y="260350"/>
                </a:lnTo>
                <a:lnTo>
                  <a:pt x="4160251" y="296862"/>
                </a:lnTo>
                <a:lnTo>
                  <a:pt x="4180406" y="334962"/>
                </a:lnTo>
                <a:lnTo>
                  <a:pt x="4198882" y="369887"/>
                </a:lnTo>
                <a:lnTo>
                  <a:pt x="4217357" y="409575"/>
                </a:lnTo>
                <a:lnTo>
                  <a:pt x="4234153" y="450850"/>
                </a:lnTo>
                <a:lnTo>
                  <a:pt x="4249270" y="496887"/>
                </a:lnTo>
                <a:lnTo>
                  <a:pt x="4261027" y="546100"/>
                </a:lnTo>
                <a:lnTo>
                  <a:pt x="4269425" y="606425"/>
                </a:lnTo>
                <a:lnTo>
                  <a:pt x="4272784" y="673100"/>
                </a:lnTo>
                <a:lnTo>
                  <a:pt x="4269425" y="744537"/>
                </a:lnTo>
                <a:lnTo>
                  <a:pt x="4261027" y="801687"/>
                </a:lnTo>
                <a:lnTo>
                  <a:pt x="4249270" y="854075"/>
                </a:lnTo>
                <a:lnTo>
                  <a:pt x="4234153" y="901700"/>
                </a:lnTo>
                <a:lnTo>
                  <a:pt x="4217357" y="942975"/>
                </a:lnTo>
                <a:lnTo>
                  <a:pt x="4197202" y="981075"/>
                </a:lnTo>
                <a:lnTo>
                  <a:pt x="4177047" y="1017587"/>
                </a:lnTo>
                <a:lnTo>
                  <a:pt x="4156892" y="1055687"/>
                </a:lnTo>
                <a:lnTo>
                  <a:pt x="4138416" y="1095375"/>
                </a:lnTo>
                <a:lnTo>
                  <a:pt x="4119940" y="1136650"/>
                </a:lnTo>
                <a:lnTo>
                  <a:pt x="4104825" y="1182687"/>
                </a:lnTo>
                <a:lnTo>
                  <a:pt x="4094747" y="1235075"/>
                </a:lnTo>
                <a:lnTo>
                  <a:pt x="4084669" y="1295400"/>
                </a:lnTo>
                <a:lnTo>
                  <a:pt x="4082989" y="1363662"/>
                </a:lnTo>
                <a:lnTo>
                  <a:pt x="4084669" y="1431925"/>
                </a:lnTo>
                <a:lnTo>
                  <a:pt x="4094747" y="1492250"/>
                </a:lnTo>
                <a:lnTo>
                  <a:pt x="4104825" y="1544637"/>
                </a:lnTo>
                <a:lnTo>
                  <a:pt x="4119940" y="1589087"/>
                </a:lnTo>
                <a:lnTo>
                  <a:pt x="4138416" y="1631950"/>
                </a:lnTo>
                <a:lnTo>
                  <a:pt x="4156892" y="1671637"/>
                </a:lnTo>
                <a:lnTo>
                  <a:pt x="4177047" y="1708150"/>
                </a:lnTo>
                <a:lnTo>
                  <a:pt x="4197202" y="1743075"/>
                </a:lnTo>
                <a:lnTo>
                  <a:pt x="4217357" y="1782762"/>
                </a:lnTo>
                <a:lnTo>
                  <a:pt x="4234153" y="1824037"/>
                </a:lnTo>
                <a:lnTo>
                  <a:pt x="4249270" y="1870075"/>
                </a:lnTo>
                <a:lnTo>
                  <a:pt x="4261027" y="1922462"/>
                </a:lnTo>
                <a:lnTo>
                  <a:pt x="4269425" y="1982787"/>
                </a:lnTo>
                <a:lnTo>
                  <a:pt x="4272784" y="2051050"/>
                </a:lnTo>
                <a:lnTo>
                  <a:pt x="4269425" y="2119312"/>
                </a:lnTo>
                <a:lnTo>
                  <a:pt x="4261027" y="2179637"/>
                </a:lnTo>
                <a:lnTo>
                  <a:pt x="4249270" y="2232025"/>
                </a:lnTo>
                <a:lnTo>
                  <a:pt x="4234153" y="2278062"/>
                </a:lnTo>
                <a:lnTo>
                  <a:pt x="4217357" y="2319337"/>
                </a:lnTo>
                <a:lnTo>
                  <a:pt x="4197202" y="2359025"/>
                </a:lnTo>
                <a:lnTo>
                  <a:pt x="4177047" y="2395537"/>
                </a:lnTo>
                <a:lnTo>
                  <a:pt x="4156892" y="2433637"/>
                </a:lnTo>
                <a:lnTo>
                  <a:pt x="4138416" y="2471737"/>
                </a:lnTo>
                <a:lnTo>
                  <a:pt x="4119940" y="2513012"/>
                </a:lnTo>
                <a:lnTo>
                  <a:pt x="4104825" y="2560637"/>
                </a:lnTo>
                <a:lnTo>
                  <a:pt x="4094747" y="2613025"/>
                </a:lnTo>
                <a:lnTo>
                  <a:pt x="4084669" y="2671762"/>
                </a:lnTo>
                <a:lnTo>
                  <a:pt x="4082989" y="2741612"/>
                </a:lnTo>
                <a:lnTo>
                  <a:pt x="4084669" y="2809875"/>
                </a:lnTo>
                <a:lnTo>
                  <a:pt x="4094747" y="2868612"/>
                </a:lnTo>
                <a:lnTo>
                  <a:pt x="4104825" y="2922587"/>
                </a:lnTo>
                <a:lnTo>
                  <a:pt x="4119940" y="2967037"/>
                </a:lnTo>
                <a:lnTo>
                  <a:pt x="4138416" y="3009900"/>
                </a:lnTo>
                <a:lnTo>
                  <a:pt x="4156892" y="3046412"/>
                </a:lnTo>
                <a:lnTo>
                  <a:pt x="4177047" y="3084512"/>
                </a:lnTo>
                <a:lnTo>
                  <a:pt x="4197202" y="3121025"/>
                </a:lnTo>
                <a:lnTo>
                  <a:pt x="4217357" y="3160712"/>
                </a:lnTo>
                <a:lnTo>
                  <a:pt x="4234153" y="3201987"/>
                </a:lnTo>
                <a:lnTo>
                  <a:pt x="4249270" y="3248025"/>
                </a:lnTo>
                <a:lnTo>
                  <a:pt x="4261027" y="3300412"/>
                </a:lnTo>
                <a:lnTo>
                  <a:pt x="4269425" y="3360737"/>
                </a:lnTo>
                <a:lnTo>
                  <a:pt x="4272784" y="3427412"/>
                </a:lnTo>
                <a:lnTo>
                  <a:pt x="4269425" y="3497262"/>
                </a:lnTo>
                <a:lnTo>
                  <a:pt x="4261027" y="3557587"/>
                </a:lnTo>
                <a:lnTo>
                  <a:pt x="4249270" y="3609975"/>
                </a:lnTo>
                <a:lnTo>
                  <a:pt x="4234153" y="3656012"/>
                </a:lnTo>
                <a:lnTo>
                  <a:pt x="4217357" y="3697287"/>
                </a:lnTo>
                <a:lnTo>
                  <a:pt x="4197202" y="3736975"/>
                </a:lnTo>
                <a:lnTo>
                  <a:pt x="4156892" y="3811587"/>
                </a:lnTo>
                <a:lnTo>
                  <a:pt x="4138416" y="3848100"/>
                </a:lnTo>
                <a:lnTo>
                  <a:pt x="4119940" y="3890962"/>
                </a:lnTo>
                <a:lnTo>
                  <a:pt x="4104825" y="3935412"/>
                </a:lnTo>
                <a:lnTo>
                  <a:pt x="4094747" y="3987800"/>
                </a:lnTo>
                <a:lnTo>
                  <a:pt x="4084669" y="4048125"/>
                </a:lnTo>
                <a:lnTo>
                  <a:pt x="4082989" y="4116387"/>
                </a:lnTo>
                <a:lnTo>
                  <a:pt x="4084669" y="4186237"/>
                </a:lnTo>
                <a:lnTo>
                  <a:pt x="4094747" y="4244975"/>
                </a:lnTo>
                <a:lnTo>
                  <a:pt x="4104825" y="4297362"/>
                </a:lnTo>
                <a:lnTo>
                  <a:pt x="4119940" y="4343400"/>
                </a:lnTo>
                <a:lnTo>
                  <a:pt x="4138416" y="4386262"/>
                </a:lnTo>
                <a:lnTo>
                  <a:pt x="4156892" y="4424362"/>
                </a:lnTo>
                <a:lnTo>
                  <a:pt x="4197202" y="4498975"/>
                </a:lnTo>
                <a:lnTo>
                  <a:pt x="4217357" y="4537075"/>
                </a:lnTo>
                <a:lnTo>
                  <a:pt x="4234153" y="4579937"/>
                </a:lnTo>
                <a:lnTo>
                  <a:pt x="4249270" y="4625975"/>
                </a:lnTo>
                <a:lnTo>
                  <a:pt x="4261027" y="4678362"/>
                </a:lnTo>
                <a:lnTo>
                  <a:pt x="4269425" y="4738687"/>
                </a:lnTo>
                <a:lnTo>
                  <a:pt x="4272784" y="4806950"/>
                </a:lnTo>
                <a:lnTo>
                  <a:pt x="4269425" y="4875212"/>
                </a:lnTo>
                <a:lnTo>
                  <a:pt x="4261027" y="4935537"/>
                </a:lnTo>
                <a:lnTo>
                  <a:pt x="4249270" y="4987925"/>
                </a:lnTo>
                <a:lnTo>
                  <a:pt x="4234153" y="5033962"/>
                </a:lnTo>
                <a:lnTo>
                  <a:pt x="4217357" y="5075237"/>
                </a:lnTo>
                <a:lnTo>
                  <a:pt x="4197202" y="5114925"/>
                </a:lnTo>
                <a:lnTo>
                  <a:pt x="4177047" y="5149850"/>
                </a:lnTo>
                <a:lnTo>
                  <a:pt x="4156892" y="5186362"/>
                </a:lnTo>
                <a:lnTo>
                  <a:pt x="4138416" y="5226050"/>
                </a:lnTo>
                <a:lnTo>
                  <a:pt x="4119940" y="5268912"/>
                </a:lnTo>
                <a:lnTo>
                  <a:pt x="4104825" y="5313362"/>
                </a:lnTo>
                <a:lnTo>
                  <a:pt x="4094747" y="5365750"/>
                </a:lnTo>
                <a:lnTo>
                  <a:pt x="4084669" y="5426075"/>
                </a:lnTo>
                <a:lnTo>
                  <a:pt x="4082989" y="5494337"/>
                </a:lnTo>
                <a:lnTo>
                  <a:pt x="4084669" y="5562600"/>
                </a:lnTo>
                <a:lnTo>
                  <a:pt x="4094747" y="5622925"/>
                </a:lnTo>
                <a:lnTo>
                  <a:pt x="4104825" y="5675312"/>
                </a:lnTo>
                <a:lnTo>
                  <a:pt x="4119940" y="5721350"/>
                </a:lnTo>
                <a:lnTo>
                  <a:pt x="4138416" y="5762625"/>
                </a:lnTo>
                <a:lnTo>
                  <a:pt x="4156892" y="5802312"/>
                </a:lnTo>
                <a:lnTo>
                  <a:pt x="4177047" y="5840412"/>
                </a:lnTo>
                <a:lnTo>
                  <a:pt x="4197202" y="5876925"/>
                </a:lnTo>
                <a:lnTo>
                  <a:pt x="4217357" y="5915025"/>
                </a:lnTo>
                <a:lnTo>
                  <a:pt x="4234153" y="5956300"/>
                </a:lnTo>
                <a:lnTo>
                  <a:pt x="4249270" y="6003925"/>
                </a:lnTo>
                <a:lnTo>
                  <a:pt x="4261027" y="6056312"/>
                </a:lnTo>
                <a:lnTo>
                  <a:pt x="4269425" y="6113462"/>
                </a:lnTo>
                <a:lnTo>
                  <a:pt x="4272784" y="6183312"/>
                </a:lnTo>
                <a:lnTo>
                  <a:pt x="4269425" y="6251575"/>
                </a:lnTo>
                <a:lnTo>
                  <a:pt x="4261027" y="6311900"/>
                </a:lnTo>
                <a:lnTo>
                  <a:pt x="4249270" y="6361112"/>
                </a:lnTo>
                <a:lnTo>
                  <a:pt x="4234153" y="6407150"/>
                </a:lnTo>
                <a:lnTo>
                  <a:pt x="4217357" y="6448425"/>
                </a:lnTo>
                <a:lnTo>
                  <a:pt x="4198882" y="6488112"/>
                </a:lnTo>
                <a:lnTo>
                  <a:pt x="4180406" y="6523037"/>
                </a:lnTo>
                <a:lnTo>
                  <a:pt x="4160251" y="6561137"/>
                </a:lnTo>
                <a:lnTo>
                  <a:pt x="4140096" y="6597650"/>
                </a:lnTo>
                <a:lnTo>
                  <a:pt x="4123300" y="6640512"/>
                </a:lnTo>
                <a:lnTo>
                  <a:pt x="4106504" y="6683375"/>
                </a:lnTo>
                <a:lnTo>
                  <a:pt x="4096426" y="6735762"/>
                </a:lnTo>
                <a:lnTo>
                  <a:pt x="4088029" y="6791325"/>
                </a:lnTo>
                <a:lnTo>
                  <a:pt x="4082989" y="6858000"/>
                </a:lnTo>
                <a:lnTo>
                  <a:pt x="0" y="6858000"/>
                </a:lnTo>
                <a:close/>
              </a:path>
            </a:pathLst>
          </a:custGeom>
          <a:ln w="0">
            <a:noFill/>
            <a:prstDash val="solid"/>
            <a:round/>
            <a:headEnd/>
            <a:tailEnd/>
          </a:ln>
        </p:spPr>
        <p:txBody>
          <a:bodyPr/>
          <a:lstStyle/>
          <a:p>
            <a:endParaRPr lang="en-US" dirty="0"/>
          </a:p>
        </p:txBody>
      </p:sp>
      <p:sp>
        <p:nvSpPr>
          <p:cNvPr id="26" name="Freeform: Shape 25">
            <a:extLst>
              <a:ext uri="{FF2B5EF4-FFF2-40B4-BE49-F238E27FC236}">
                <a16:creationId xmlns:a16="http://schemas.microsoft.com/office/drawing/2014/main" id="{909E572F-9CDC-4214-9D42-FF00176495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417162" cy="6858000"/>
          </a:xfrm>
          <a:custGeom>
            <a:avLst/>
            <a:gdLst>
              <a:gd name="connsiteX0" fmla="*/ 4417162 w 4417162"/>
              <a:gd name="connsiteY0" fmla="*/ 0 h 6858000"/>
              <a:gd name="connsiteX1" fmla="*/ 334174 w 4417162"/>
              <a:gd name="connsiteY1" fmla="*/ 0 h 6858000"/>
              <a:gd name="connsiteX2" fmla="*/ 334173 w 4417162"/>
              <a:gd name="connsiteY2" fmla="*/ 0 h 6858000"/>
              <a:gd name="connsiteX3" fmla="*/ 189795 w 4417162"/>
              <a:gd name="connsiteY3" fmla="*/ 0 h 6858000"/>
              <a:gd name="connsiteX4" fmla="*/ 184756 w 4417162"/>
              <a:gd name="connsiteY4" fmla="*/ 66675 h 6858000"/>
              <a:gd name="connsiteX5" fmla="*/ 176358 w 4417162"/>
              <a:gd name="connsiteY5" fmla="*/ 122237 h 6858000"/>
              <a:gd name="connsiteX6" fmla="*/ 166281 w 4417162"/>
              <a:gd name="connsiteY6" fmla="*/ 174625 h 6858000"/>
              <a:gd name="connsiteX7" fmla="*/ 149485 w 4417162"/>
              <a:gd name="connsiteY7" fmla="*/ 217487 h 6858000"/>
              <a:gd name="connsiteX8" fmla="*/ 132689 w 4417162"/>
              <a:gd name="connsiteY8" fmla="*/ 260350 h 6858000"/>
              <a:gd name="connsiteX9" fmla="*/ 112534 w 4417162"/>
              <a:gd name="connsiteY9" fmla="*/ 296862 h 6858000"/>
              <a:gd name="connsiteX10" fmla="*/ 92379 w 4417162"/>
              <a:gd name="connsiteY10" fmla="*/ 334962 h 6858000"/>
              <a:gd name="connsiteX11" fmla="*/ 73903 w 4417162"/>
              <a:gd name="connsiteY11" fmla="*/ 369887 h 6858000"/>
              <a:gd name="connsiteX12" fmla="*/ 55427 w 4417162"/>
              <a:gd name="connsiteY12" fmla="*/ 409575 h 6858000"/>
              <a:gd name="connsiteX13" fmla="*/ 38632 w 4417162"/>
              <a:gd name="connsiteY13" fmla="*/ 450850 h 6858000"/>
              <a:gd name="connsiteX14" fmla="*/ 23515 w 4417162"/>
              <a:gd name="connsiteY14" fmla="*/ 496887 h 6858000"/>
              <a:gd name="connsiteX15" fmla="*/ 11758 w 4417162"/>
              <a:gd name="connsiteY15" fmla="*/ 546100 h 6858000"/>
              <a:gd name="connsiteX16" fmla="*/ 3359 w 4417162"/>
              <a:gd name="connsiteY16" fmla="*/ 606425 h 6858000"/>
              <a:gd name="connsiteX17" fmla="*/ 0 w 4417162"/>
              <a:gd name="connsiteY17" fmla="*/ 673100 h 6858000"/>
              <a:gd name="connsiteX18" fmla="*/ 3359 w 4417162"/>
              <a:gd name="connsiteY18" fmla="*/ 744537 h 6858000"/>
              <a:gd name="connsiteX19" fmla="*/ 11758 w 4417162"/>
              <a:gd name="connsiteY19" fmla="*/ 801687 h 6858000"/>
              <a:gd name="connsiteX20" fmla="*/ 23515 w 4417162"/>
              <a:gd name="connsiteY20" fmla="*/ 854075 h 6858000"/>
              <a:gd name="connsiteX21" fmla="*/ 38632 w 4417162"/>
              <a:gd name="connsiteY21" fmla="*/ 901700 h 6858000"/>
              <a:gd name="connsiteX22" fmla="*/ 55427 w 4417162"/>
              <a:gd name="connsiteY22" fmla="*/ 942975 h 6858000"/>
              <a:gd name="connsiteX23" fmla="*/ 75583 w 4417162"/>
              <a:gd name="connsiteY23" fmla="*/ 981075 h 6858000"/>
              <a:gd name="connsiteX24" fmla="*/ 95738 w 4417162"/>
              <a:gd name="connsiteY24" fmla="*/ 1017587 h 6858000"/>
              <a:gd name="connsiteX25" fmla="*/ 115893 w 4417162"/>
              <a:gd name="connsiteY25" fmla="*/ 1055687 h 6858000"/>
              <a:gd name="connsiteX26" fmla="*/ 134368 w 4417162"/>
              <a:gd name="connsiteY26" fmla="*/ 1095375 h 6858000"/>
              <a:gd name="connsiteX27" fmla="*/ 152844 w 4417162"/>
              <a:gd name="connsiteY27" fmla="*/ 1136650 h 6858000"/>
              <a:gd name="connsiteX28" fmla="*/ 167960 w 4417162"/>
              <a:gd name="connsiteY28" fmla="*/ 1182687 h 6858000"/>
              <a:gd name="connsiteX29" fmla="*/ 178038 w 4417162"/>
              <a:gd name="connsiteY29" fmla="*/ 1235075 h 6858000"/>
              <a:gd name="connsiteX30" fmla="*/ 188115 w 4417162"/>
              <a:gd name="connsiteY30" fmla="*/ 1295400 h 6858000"/>
              <a:gd name="connsiteX31" fmla="*/ 189795 w 4417162"/>
              <a:gd name="connsiteY31" fmla="*/ 1363662 h 6858000"/>
              <a:gd name="connsiteX32" fmla="*/ 188115 w 4417162"/>
              <a:gd name="connsiteY32" fmla="*/ 1431925 h 6858000"/>
              <a:gd name="connsiteX33" fmla="*/ 178038 w 4417162"/>
              <a:gd name="connsiteY33" fmla="*/ 1492250 h 6858000"/>
              <a:gd name="connsiteX34" fmla="*/ 167960 w 4417162"/>
              <a:gd name="connsiteY34" fmla="*/ 1544637 h 6858000"/>
              <a:gd name="connsiteX35" fmla="*/ 152844 w 4417162"/>
              <a:gd name="connsiteY35" fmla="*/ 1589087 h 6858000"/>
              <a:gd name="connsiteX36" fmla="*/ 134368 w 4417162"/>
              <a:gd name="connsiteY36" fmla="*/ 1631950 h 6858000"/>
              <a:gd name="connsiteX37" fmla="*/ 115893 w 4417162"/>
              <a:gd name="connsiteY37" fmla="*/ 1671637 h 6858000"/>
              <a:gd name="connsiteX38" fmla="*/ 95738 w 4417162"/>
              <a:gd name="connsiteY38" fmla="*/ 1708150 h 6858000"/>
              <a:gd name="connsiteX39" fmla="*/ 75583 w 4417162"/>
              <a:gd name="connsiteY39" fmla="*/ 1743075 h 6858000"/>
              <a:gd name="connsiteX40" fmla="*/ 55427 w 4417162"/>
              <a:gd name="connsiteY40" fmla="*/ 1782762 h 6858000"/>
              <a:gd name="connsiteX41" fmla="*/ 38632 w 4417162"/>
              <a:gd name="connsiteY41" fmla="*/ 1824037 h 6858000"/>
              <a:gd name="connsiteX42" fmla="*/ 23515 w 4417162"/>
              <a:gd name="connsiteY42" fmla="*/ 1870075 h 6858000"/>
              <a:gd name="connsiteX43" fmla="*/ 11758 w 4417162"/>
              <a:gd name="connsiteY43" fmla="*/ 1922462 h 6858000"/>
              <a:gd name="connsiteX44" fmla="*/ 3359 w 4417162"/>
              <a:gd name="connsiteY44" fmla="*/ 1982787 h 6858000"/>
              <a:gd name="connsiteX45" fmla="*/ 0 w 4417162"/>
              <a:gd name="connsiteY45" fmla="*/ 2051050 h 6858000"/>
              <a:gd name="connsiteX46" fmla="*/ 3359 w 4417162"/>
              <a:gd name="connsiteY46" fmla="*/ 2119312 h 6858000"/>
              <a:gd name="connsiteX47" fmla="*/ 11758 w 4417162"/>
              <a:gd name="connsiteY47" fmla="*/ 2179637 h 6858000"/>
              <a:gd name="connsiteX48" fmla="*/ 23515 w 4417162"/>
              <a:gd name="connsiteY48" fmla="*/ 2232025 h 6858000"/>
              <a:gd name="connsiteX49" fmla="*/ 38632 w 4417162"/>
              <a:gd name="connsiteY49" fmla="*/ 2278062 h 6858000"/>
              <a:gd name="connsiteX50" fmla="*/ 55427 w 4417162"/>
              <a:gd name="connsiteY50" fmla="*/ 2319337 h 6858000"/>
              <a:gd name="connsiteX51" fmla="*/ 75583 w 4417162"/>
              <a:gd name="connsiteY51" fmla="*/ 2359025 h 6858000"/>
              <a:gd name="connsiteX52" fmla="*/ 95738 w 4417162"/>
              <a:gd name="connsiteY52" fmla="*/ 2395537 h 6858000"/>
              <a:gd name="connsiteX53" fmla="*/ 115893 w 4417162"/>
              <a:gd name="connsiteY53" fmla="*/ 2433637 h 6858000"/>
              <a:gd name="connsiteX54" fmla="*/ 134368 w 4417162"/>
              <a:gd name="connsiteY54" fmla="*/ 2471737 h 6858000"/>
              <a:gd name="connsiteX55" fmla="*/ 152844 w 4417162"/>
              <a:gd name="connsiteY55" fmla="*/ 2513012 h 6858000"/>
              <a:gd name="connsiteX56" fmla="*/ 167960 w 4417162"/>
              <a:gd name="connsiteY56" fmla="*/ 2560637 h 6858000"/>
              <a:gd name="connsiteX57" fmla="*/ 178038 w 4417162"/>
              <a:gd name="connsiteY57" fmla="*/ 2613025 h 6858000"/>
              <a:gd name="connsiteX58" fmla="*/ 188115 w 4417162"/>
              <a:gd name="connsiteY58" fmla="*/ 2671762 h 6858000"/>
              <a:gd name="connsiteX59" fmla="*/ 189795 w 4417162"/>
              <a:gd name="connsiteY59" fmla="*/ 2741612 h 6858000"/>
              <a:gd name="connsiteX60" fmla="*/ 188115 w 4417162"/>
              <a:gd name="connsiteY60" fmla="*/ 2809875 h 6858000"/>
              <a:gd name="connsiteX61" fmla="*/ 178038 w 4417162"/>
              <a:gd name="connsiteY61" fmla="*/ 2868612 h 6858000"/>
              <a:gd name="connsiteX62" fmla="*/ 167960 w 4417162"/>
              <a:gd name="connsiteY62" fmla="*/ 2922587 h 6858000"/>
              <a:gd name="connsiteX63" fmla="*/ 152844 w 4417162"/>
              <a:gd name="connsiteY63" fmla="*/ 2967037 h 6858000"/>
              <a:gd name="connsiteX64" fmla="*/ 134368 w 4417162"/>
              <a:gd name="connsiteY64" fmla="*/ 3009900 h 6858000"/>
              <a:gd name="connsiteX65" fmla="*/ 115893 w 4417162"/>
              <a:gd name="connsiteY65" fmla="*/ 3046412 h 6858000"/>
              <a:gd name="connsiteX66" fmla="*/ 95738 w 4417162"/>
              <a:gd name="connsiteY66" fmla="*/ 3084512 h 6858000"/>
              <a:gd name="connsiteX67" fmla="*/ 75583 w 4417162"/>
              <a:gd name="connsiteY67" fmla="*/ 3121025 h 6858000"/>
              <a:gd name="connsiteX68" fmla="*/ 55427 w 4417162"/>
              <a:gd name="connsiteY68" fmla="*/ 3160712 h 6858000"/>
              <a:gd name="connsiteX69" fmla="*/ 38632 w 4417162"/>
              <a:gd name="connsiteY69" fmla="*/ 3201987 h 6858000"/>
              <a:gd name="connsiteX70" fmla="*/ 23515 w 4417162"/>
              <a:gd name="connsiteY70" fmla="*/ 3248025 h 6858000"/>
              <a:gd name="connsiteX71" fmla="*/ 11758 w 4417162"/>
              <a:gd name="connsiteY71" fmla="*/ 3300412 h 6858000"/>
              <a:gd name="connsiteX72" fmla="*/ 3359 w 4417162"/>
              <a:gd name="connsiteY72" fmla="*/ 3360737 h 6858000"/>
              <a:gd name="connsiteX73" fmla="*/ 0 w 4417162"/>
              <a:gd name="connsiteY73" fmla="*/ 3427412 h 6858000"/>
              <a:gd name="connsiteX74" fmla="*/ 3359 w 4417162"/>
              <a:gd name="connsiteY74" fmla="*/ 3497262 h 6858000"/>
              <a:gd name="connsiteX75" fmla="*/ 11758 w 4417162"/>
              <a:gd name="connsiteY75" fmla="*/ 3557587 h 6858000"/>
              <a:gd name="connsiteX76" fmla="*/ 23515 w 4417162"/>
              <a:gd name="connsiteY76" fmla="*/ 3609975 h 6858000"/>
              <a:gd name="connsiteX77" fmla="*/ 38632 w 4417162"/>
              <a:gd name="connsiteY77" fmla="*/ 3656012 h 6858000"/>
              <a:gd name="connsiteX78" fmla="*/ 55427 w 4417162"/>
              <a:gd name="connsiteY78" fmla="*/ 3697287 h 6858000"/>
              <a:gd name="connsiteX79" fmla="*/ 75583 w 4417162"/>
              <a:gd name="connsiteY79" fmla="*/ 3736975 h 6858000"/>
              <a:gd name="connsiteX80" fmla="*/ 115893 w 4417162"/>
              <a:gd name="connsiteY80" fmla="*/ 3811587 h 6858000"/>
              <a:gd name="connsiteX81" fmla="*/ 134368 w 4417162"/>
              <a:gd name="connsiteY81" fmla="*/ 3848100 h 6858000"/>
              <a:gd name="connsiteX82" fmla="*/ 152844 w 4417162"/>
              <a:gd name="connsiteY82" fmla="*/ 3890962 h 6858000"/>
              <a:gd name="connsiteX83" fmla="*/ 167960 w 4417162"/>
              <a:gd name="connsiteY83" fmla="*/ 3935412 h 6858000"/>
              <a:gd name="connsiteX84" fmla="*/ 178038 w 4417162"/>
              <a:gd name="connsiteY84" fmla="*/ 3987800 h 6858000"/>
              <a:gd name="connsiteX85" fmla="*/ 188115 w 4417162"/>
              <a:gd name="connsiteY85" fmla="*/ 4048125 h 6858000"/>
              <a:gd name="connsiteX86" fmla="*/ 189795 w 4417162"/>
              <a:gd name="connsiteY86" fmla="*/ 4116387 h 6858000"/>
              <a:gd name="connsiteX87" fmla="*/ 188115 w 4417162"/>
              <a:gd name="connsiteY87" fmla="*/ 4186237 h 6858000"/>
              <a:gd name="connsiteX88" fmla="*/ 178038 w 4417162"/>
              <a:gd name="connsiteY88" fmla="*/ 4244975 h 6858000"/>
              <a:gd name="connsiteX89" fmla="*/ 167960 w 4417162"/>
              <a:gd name="connsiteY89" fmla="*/ 4297362 h 6858000"/>
              <a:gd name="connsiteX90" fmla="*/ 152844 w 4417162"/>
              <a:gd name="connsiteY90" fmla="*/ 4343400 h 6858000"/>
              <a:gd name="connsiteX91" fmla="*/ 134368 w 4417162"/>
              <a:gd name="connsiteY91" fmla="*/ 4386262 h 6858000"/>
              <a:gd name="connsiteX92" fmla="*/ 115893 w 4417162"/>
              <a:gd name="connsiteY92" fmla="*/ 4424362 h 6858000"/>
              <a:gd name="connsiteX93" fmla="*/ 75583 w 4417162"/>
              <a:gd name="connsiteY93" fmla="*/ 4498975 h 6858000"/>
              <a:gd name="connsiteX94" fmla="*/ 55427 w 4417162"/>
              <a:gd name="connsiteY94" fmla="*/ 4537075 h 6858000"/>
              <a:gd name="connsiteX95" fmla="*/ 38632 w 4417162"/>
              <a:gd name="connsiteY95" fmla="*/ 4579937 h 6858000"/>
              <a:gd name="connsiteX96" fmla="*/ 23515 w 4417162"/>
              <a:gd name="connsiteY96" fmla="*/ 4625975 h 6858000"/>
              <a:gd name="connsiteX97" fmla="*/ 11758 w 4417162"/>
              <a:gd name="connsiteY97" fmla="*/ 4678362 h 6858000"/>
              <a:gd name="connsiteX98" fmla="*/ 3359 w 4417162"/>
              <a:gd name="connsiteY98" fmla="*/ 4738687 h 6858000"/>
              <a:gd name="connsiteX99" fmla="*/ 0 w 4417162"/>
              <a:gd name="connsiteY99" fmla="*/ 4806950 h 6858000"/>
              <a:gd name="connsiteX100" fmla="*/ 3359 w 4417162"/>
              <a:gd name="connsiteY100" fmla="*/ 4875212 h 6858000"/>
              <a:gd name="connsiteX101" fmla="*/ 11758 w 4417162"/>
              <a:gd name="connsiteY101" fmla="*/ 4935537 h 6858000"/>
              <a:gd name="connsiteX102" fmla="*/ 23515 w 4417162"/>
              <a:gd name="connsiteY102" fmla="*/ 4987925 h 6858000"/>
              <a:gd name="connsiteX103" fmla="*/ 38632 w 4417162"/>
              <a:gd name="connsiteY103" fmla="*/ 5033962 h 6858000"/>
              <a:gd name="connsiteX104" fmla="*/ 55427 w 4417162"/>
              <a:gd name="connsiteY104" fmla="*/ 5075237 h 6858000"/>
              <a:gd name="connsiteX105" fmla="*/ 75583 w 4417162"/>
              <a:gd name="connsiteY105" fmla="*/ 5114925 h 6858000"/>
              <a:gd name="connsiteX106" fmla="*/ 95738 w 4417162"/>
              <a:gd name="connsiteY106" fmla="*/ 5149850 h 6858000"/>
              <a:gd name="connsiteX107" fmla="*/ 115893 w 4417162"/>
              <a:gd name="connsiteY107" fmla="*/ 5186362 h 6858000"/>
              <a:gd name="connsiteX108" fmla="*/ 134368 w 4417162"/>
              <a:gd name="connsiteY108" fmla="*/ 5226050 h 6858000"/>
              <a:gd name="connsiteX109" fmla="*/ 152844 w 4417162"/>
              <a:gd name="connsiteY109" fmla="*/ 5268912 h 6858000"/>
              <a:gd name="connsiteX110" fmla="*/ 167960 w 4417162"/>
              <a:gd name="connsiteY110" fmla="*/ 5313362 h 6858000"/>
              <a:gd name="connsiteX111" fmla="*/ 178038 w 4417162"/>
              <a:gd name="connsiteY111" fmla="*/ 5365750 h 6858000"/>
              <a:gd name="connsiteX112" fmla="*/ 188115 w 4417162"/>
              <a:gd name="connsiteY112" fmla="*/ 5426075 h 6858000"/>
              <a:gd name="connsiteX113" fmla="*/ 189795 w 4417162"/>
              <a:gd name="connsiteY113" fmla="*/ 5494337 h 6858000"/>
              <a:gd name="connsiteX114" fmla="*/ 188115 w 4417162"/>
              <a:gd name="connsiteY114" fmla="*/ 5562600 h 6858000"/>
              <a:gd name="connsiteX115" fmla="*/ 178038 w 4417162"/>
              <a:gd name="connsiteY115" fmla="*/ 5622925 h 6858000"/>
              <a:gd name="connsiteX116" fmla="*/ 167960 w 4417162"/>
              <a:gd name="connsiteY116" fmla="*/ 5675312 h 6858000"/>
              <a:gd name="connsiteX117" fmla="*/ 152844 w 4417162"/>
              <a:gd name="connsiteY117" fmla="*/ 5721350 h 6858000"/>
              <a:gd name="connsiteX118" fmla="*/ 134368 w 4417162"/>
              <a:gd name="connsiteY118" fmla="*/ 5762625 h 6858000"/>
              <a:gd name="connsiteX119" fmla="*/ 115893 w 4417162"/>
              <a:gd name="connsiteY119" fmla="*/ 5802312 h 6858000"/>
              <a:gd name="connsiteX120" fmla="*/ 95738 w 4417162"/>
              <a:gd name="connsiteY120" fmla="*/ 5840412 h 6858000"/>
              <a:gd name="connsiteX121" fmla="*/ 75583 w 4417162"/>
              <a:gd name="connsiteY121" fmla="*/ 5876925 h 6858000"/>
              <a:gd name="connsiteX122" fmla="*/ 55427 w 4417162"/>
              <a:gd name="connsiteY122" fmla="*/ 5915025 h 6858000"/>
              <a:gd name="connsiteX123" fmla="*/ 38632 w 4417162"/>
              <a:gd name="connsiteY123" fmla="*/ 5956300 h 6858000"/>
              <a:gd name="connsiteX124" fmla="*/ 23515 w 4417162"/>
              <a:gd name="connsiteY124" fmla="*/ 6003925 h 6858000"/>
              <a:gd name="connsiteX125" fmla="*/ 11758 w 4417162"/>
              <a:gd name="connsiteY125" fmla="*/ 6056312 h 6858000"/>
              <a:gd name="connsiteX126" fmla="*/ 3359 w 4417162"/>
              <a:gd name="connsiteY126" fmla="*/ 6113462 h 6858000"/>
              <a:gd name="connsiteX127" fmla="*/ 0 w 4417162"/>
              <a:gd name="connsiteY127" fmla="*/ 6183312 h 6858000"/>
              <a:gd name="connsiteX128" fmla="*/ 3359 w 4417162"/>
              <a:gd name="connsiteY128" fmla="*/ 6251575 h 6858000"/>
              <a:gd name="connsiteX129" fmla="*/ 11758 w 4417162"/>
              <a:gd name="connsiteY129" fmla="*/ 6311900 h 6858000"/>
              <a:gd name="connsiteX130" fmla="*/ 23515 w 4417162"/>
              <a:gd name="connsiteY130" fmla="*/ 6361112 h 6858000"/>
              <a:gd name="connsiteX131" fmla="*/ 38632 w 4417162"/>
              <a:gd name="connsiteY131" fmla="*/ 6407150 h 6858000"/>
              <a:gd name="connsiteX132" fmla="*/ 55427 w 4417162"/>
              <a:gd name="connsiteY132" fmla="*/ 6448425 h 6858000"/>
              <a:gd name="connsiteX133" fmla="*/ 73903 w 4417162"/>
              <a:gd name="connsiteY133" fmla="*/ 6488112 h 6858000"/>
              <a:gd name="connsiteX134" fmla="*/ 92379 w 4417162"/>
              <a:gd name="connsiteY134" fmla="*/ 6523037 h 6858000"/>
              <a:gd name="connsiteX135" fmla="*/ 112534 w 4417162"/>
              <a:gd name="connsiteY135" fmla="*/ 6561137 h 6858000"/>
              <a:gd name="connsiteX136" fmla="*/ 132689 w 4417162"/>
              <a:gd name="connsiteY136" fmla="*/ 6597650 h 6858000"/>
              <a:gd name="connsiteX137" fmla="*/ 149485 w 4417162"/>
              <a:gd name="connsiteY137" fmla="*/ 6640512 h 6858000"/>
              <a:gd name="connsiteX138" fmla="*/ 166281 w 4417162"/>
              <a:gd name="connsiteY138" fmla="*/ 6683375 h 6858000"/>
              <a:gd name="connsiteX139" fmla="*/ 176358 w 4417162"/>
              <a:gd name="connsiteY139" fmla="*/ 6735762 h 6858000"/>
              <a:gd name="connsiteX140" fmla="*/ 184756 w 4417162"/>
              <a:gd name="connsiteY140" fmla="*/ 6791325 h 6858000"/>
              <a:gd name="connsiteX141" fmla="*/ 189795 w 4417162"/>
              <a:gd name="connsiteY141" fmla="*/ 6858000 h 6858000"/>
              <a:gd name="connsiteX142" fmla="*/ 334173 w 4417162"/>
              <a:gd name="connsiteY142" fmla="*/ 6858000 h 6858000"/>
              <a:gd name="connsiteX143" fmla="*/ 334174 w 4417162"/>
              <a:gd name="connsiteY143" fmla="*/ 6858000 h 6858000"/>
              <a:gd name="connsiteX144" fmla="*/ 4417162 w 4417162"/>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417162" h="6858000">
                <a:moveTo>
                  <a:pt x="4417162" y="0"/>
                </a:move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4417162" y="6858000"/>
                </a:lnTo>
                <a:close/>
              </a:path>
            </a:pathLst>
          </a:custGeom>
          <a:solidFill>
            <a:schemeClr val="accent1">
              <a:lumMod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TextBox 8">
            <a:extLst>
              <a:ext uri="{FF2B5EF4-FFF2-40B4-BE49-F238E27FC236}">
                <a16:creationId xmlns:a16="http://schemas.microsoft.com/office/drawing/2014/main" id="{5F5CCA52-FB54-274D-A1B9-84EB17739A77}"/>
              </a:ext>
            </a:extLst>
          </p:cNvPr>
          <p:cNvSpPr txBox="1"/>
          <p:nvPr/>
        </p:nvSpPr>
        <p:spPr>
          <a:xfrm>
            <a:off x="457201" y="723406"/>
            <a:ext cx="3234018" cy="3826728"/>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6400" kern="1200">
                <a:solidFill>
                  <a:schemeClr val="tx1"/>
                </a:solidFill>
                <a:latin typeface="+mj-lt"/>
                <a:ea typeface="+mj-ea"/>
                <a:cs typeface="+mj-cs"/>
              </a:rPr>
              <a:t>User Journey</a:t>
            </a:r>
          </a:p>
        </p:txBody>
      </p:sp>
      <p:pic>
        <p:nvPicPr>
          <p:cNvPr id="10" name="Picture 1" descr="page1image32442672">
            <a:extLst>
              <a:ext uri="{FF2B5EF4-FFF2-40B4-BE49-F238E27FC236}">
                <a16:creationId xmlns:a16="http://schemas.microsoft.com/office/drawing/2014/main" id="{F5E4DE3B-B612-F44A-AAD5-E3ADAFEE853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128055" y="271849"/>
            <a:ext cx="6289588" cy="640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29829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Freeform: Shape 11">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descr="Diagram&#10;&#10;Description automatically generated">
            <a:extLst>
              <a:ext uri="{FF2B5EF4-FFF2-40B4-BE49-F238E27FC236}">
                <a16:creationId xmlns:a16="http://schemas.microsoft.com/office/drawing/2014/main" id="{A1A858A0-2922-8D42-ACA8-D12BBFD3D3B6}"/>
              </a:ext>
            </a:extLst>
          </p:cNvPr>
          <p:cNvPicPr>
            <a:picLocks noChangeAspect="1"/>
          </p:cNvPicPr>
          <p:nvPr/>
        </p:nvPicPr>
        <p:blipFill>
          <a:blip r:embed="rId3"/>
          <a:stretch>
            <a:fillRect/>
          </a:stretch>
        </p:blipFill>
        <p:spPr>
          <a:xfrm>
            <a:off x="5061108" y="436409"/>
            <a:ext cx="6937303" cy="5985182"/>
          </a:xfrm>
          <a:prstGeom prst="rect">
            <a:avLst/>
          </a:prstGeom>
        </p:spPr>
      </p:pic>
      <p:sp>
        <p:nvSpPr>
          <p:cNvPr id="11" name="TextBox 10">
            <a:extLst>
              <a:ext uri="{FF2B5EF4-FFF2-40B4-BE49-F238E27FC236}">
                <a16:creationId xmlns:a16="http://schemas.microsoft.com/office/drawing/2014/main" id="{648D20CD-965B-F246-8F0B-2E9DCB8D7B79}"/>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kern="1200" dirty="0">
                <a:solidFill>
                  <a:schemeClr val="tx1"/>
                </a:solidFill>
                <a:latin typeface="+mj-lt"/>
                <a:ea typeface="+mj-ea"/>
                <a:cs typeface="+mj-cs"/>
              </a:rPr>
              <a:t>System Landscape Diagram</a:t>
            </a:r>
          </a:p>
        </p:txBody>
      </p:sp>
    </p:spTree>
    <p:extLst>
      <p:ext uri="{BB962C8B-B14F-4D97-AF65-F5344CB8AC3E}">
        <p14:creationId xmlns:p14="http://schemas.microsoft.com/office/powerpoint/2010/main" val="259613412"/>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Freeform: Shape 11">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descr="Diagram&#10;&#10;Description automatically generated">
            <a:extLst>
              <a:ext uri="{FF2B5EF4-FFF2-40B4-BE49-F238E27FC236}">
                <a16:creationId xmlns:a16="http://schemas.microsoft.com/office/drawing/2014/main" id="{48EEB7C2-79EF-5B45-A4E9-F9EC3BE20D3D}"/>
              </a:ext>
            </a:extLst>
          </p:cNvPr>
          <p:cNvPicPr>
            <a:picLocks noChangeAspect="1"/>
          </p:cNvPicPr>
          <p:nvPr/>
        </p:nvPicPr>
        <p:blipFill>
          <a:blip r:embed="rId3"/>
          <a:stretch>
            <a:fillRect/>
          </a:stretch>
        </p:blipFill>
        <p:spPr>
          <a:xfrm>
            <a:off x="5414356" y="432485"/>
            <a:ext cx="6408836" cy="6178379"/>
          </a:xfrm>
          <a:prstGeom prst="rect">
            <a:avLst/>
          </a:prstGeom>
        </p:spPr>
      </p:pic>
      <p:sp>
        <p:nvSpPr>
          <p:cNvPr id="11" name="TextBox 10">
            <a:extLst>
              <a:ext uri="{FF2B5EF4-FFF2-40B4-BE49-F238E27FC236}">
                <a16:creationId xmlns:a16="http://schemas.microsoft.com/office/drawing/2014/main" id="{7AF6655C-D5CE-0B4A-BCDC-59E6DDE41639}"/>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kern="1200" dirty="0">
                <a:solidFill>
                  <a:schemeClr val="tx1"/>
                </a:solidFill>
                <a:latin typeface="+mj-lt"/>
                <a:ea typeface="+mj-ea"/>
                <a:cs typeface="+mj-cs"/>
              </a:rPr>
              <a:t>Context Diagram</a:t>
            </a:r>
          </a:p>
        </p:txBody>
      </p:sp>
    </p:spTree>
    <p:extLst>
      <p:ext uri="{BB962C8B-B14F-4D97-AF65-F5344CB8AC3E}">
        <p14:creationId xmlns:p14="http://schemas.microsoft.com/office/powerpoint/2010/main" val="2689071366"/>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FB8E7B14-FAEF-0B4C-B7E8-038BFBC110AC}"/>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dirty="0">
                <a:latin typeface="+mj-lt"/>
                <a:ea typeface="+mj-ea"/>
                <a:cs typeface="+mj-cs"/>
              </a:rPr>
              <a:t>Farmacy Family </a:t>
            </a:r>
            <a:r>
              <a:rPr lang="en-US" sz="4800" kern="1200" dirty="0">
                <a:solidFill>
                  <a:schemeClr val="tx1"/>
                </a:solidFill>
                <a:latin typeface="+mj-lt"/>
                <a:ea typeface="+mj-ea"/>
                <a:cs typeface="+mj-cs"/>
              </a:rPr>
              <a:t>Container Diagram</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Diagram&#10;&#10;Description automatically generated">
            <a:extLst>
              <a:ext uri="{FF2B5EF4-FFF2-40B4-BE49-F238E27FC236}">
                <a16:creationId xmlns:a16="http://schemas.microsoft.com/office/drawing/2014/main" id="{0D0C36D2-E8DE-4140-97D9-7810A51A2BAF}"/>
              </a:ext>
            </a:extLst>
          </p:cNvPr>
          <p:cNvPicPr>
            <a:picLocks noChangeAspect="1"/>
          </p:cNvPicPr>
          <p:nvPr/>
        </p:nvPicPr>
        <p:blipFill>
          <a:blip r:embed="rId3"/>
          <a:stretch>
            <a:fillRect/>
          </a:stretch>
        </p:blipFill>
        <p:spPr>
          <a:xfrm>
            <a:off x="5177481" y="197708"/>
            <a:ext cx="6533490" cy="6499654"/>
          </a:xfrm>
          <a:prstGeom prst="rect">
            <a:avLst/>
          </a:prstGeom>
        </p:spPr>
      </p:pic>
    </p:spTree>
    <p:extLst>
      <p:ext uri="{BB962C8B-B14F-4D97-AF65-F5344CB8AC3E}">
        <p14:creationId xmlns:p14="http://schemas.microsoft.com/office/powerpoint/2010/main" val="2332776989"/>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FB8E7B14-FAEF-0B4C-B7E8-038BFBC110AC}"/>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kern="1200" dirty="0">
                <a:solidFill>
                  <a:schemeClr val="tx1"/>
                </a:solidFill>
                <a:latin typeface="+mj-lt"/>
                <a:ea typeface="+mj-ea"/>
                <a:cs typeface="+mj-cs"/>
              </a:rPr>
              <a:t>Farmacy Family Component Diagram</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descr="Diagram&#10;&#10;Description automatically generated">
            <a:extLst>
              <a:ext uri="{FF2B5EF4-FFF2-40B4-BE49-F238E27FC236}">
                <a16:creationId xmlns:a16="http://schemas.microsoft.com/office/drawing/2014/main" id="{059F5648-7DE5-DE4B-90CC-975BC951F410}"/>
              </a:ext>
            </a:extLst>
          </p:cNvPr>
          <p:cNvPicPr>
            <a:picLocks noChangeAspect="1"/>
          </p:cNvPicPr>
          <p:nvPr/>
        </p:nvPicPr>
        <p:blipFill>
          <a:blip r:embed="rId3"/>
          <a:stretch>
            <a:fillRect/>
          </a:stretch>
        </p:blipFill>
        <p:spPr>
          <a:xfrm>
            <a:off x="5078627" y="-1"/>
            <a:ext cx="7006281" cy="6685005"/>
          </a:xfrm>
          <a:prstGeom prst="rect">
            <a:avLst/>
          </a:prstGeom>
        </p:spPr>
      </p:pic>
    </p:spTree>
    <p:extLst>
      <p:ext uri="{BB962C8B-B14F-4D97-AF65-F5344CB8AC3E}">
        <p14:creationId xmlns:p14="http://schemas.microsoft.com/office/powerpoint/2010/main" val="4262722461"/>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FB8E7B14-FAEF-0B4C-B7E8-038BFBC110AC}"/>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kern="1200">
                <a:solidFill>
                  <a:schemeClr val="tx1"/>
                </a:solidFill>
                <a:latin typeface="+mj-lt"/>
                <a:ea typeface="+mj-ea"/>
                <a:cs typeface="+mj-cs"/>
              </a:rPr>
              <a:t>Analytics Container </a:t>
            </a:r>
            <a:r>
              <a:rPr lang="en-US" sz="4800" kern="1200" dirty="0">
                <a:solidFill>
                  <a:schemeClr val="tx1"/>
                </a:solidFill>
                <a:latin typeface="+mj-lt"/>
                <a:ea typeface="+mj-ea"/>
                <a:cs typeface="+mj-cs"/>
              </a:rPr>
              <a:t>Diagram</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descr="Graphical user interface, diagram, text&#10;&#10;Description automatically generated">
            <a:extLst>
              <a:ext uri="{FF2B5EF4-FFF2-40B4-BE49-F238E27FC236}">
                <a16:creationId xmlns:a16="http://schemas.microsoft.com/office/drawing/2014/main" id="{1BA92275-5ACB-1B47-B6FA-E3FCD1B18363}"/>
              </a:ext>
            </a:extLst>
          </p:cNvPr>
          <p:cNvPicPr>
            <a:picLocks noChangeAspect="1"/>
          </p:cNvPicPr>
          <p:nvPr/>
        </p:nvPicPr>
        <p:blipFill>
          <a:blip r:embed="rId3"/>
          <a:stretch>
            <a:fillRect/>
          </a:stretch>
        </p:blipFill>
        <p:spPr>
          <a:xfrm>
            <a:off x="5239264" y="67962"/>
            <a:ext cx="6845643" cy="6722076"/>
          </a:xfrm>
          <a:prstGeom prst="rect">
            <a:avLst/>
          </a:prstGeom>
        </p:spPr>
      </p:pic>
    </p:spTree>
    <p:extLst>
      <p:ext uri="{BB962C8B-B14F-4D97-AF65-F5344CB8AC3E}">
        <p14:creationId xmlns:p14="http://schemas.microsoft.com/office/powerpoint/2010/main" val="947437420"/>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FB8E7B14-FAEF-0B4C-B7E8-038BFBC110AC}"/>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kern="1200" dirty="0">
                <a:solidFill>
                  <a:schemeClr val="tx1"/>
                </a:solidFill>
                <a:latin typeface="+mj-lt"/>
                <a:ea typeface="+mj-ea"/>
                <a:cs typeface="+mj-cs"/>
              </a:rPr>
              <a:t>Farmacy Family Deployment Diagram</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Graphical user interface, diagram, application&#10;&#10;Description automatically generated">
            <a:extLst>
              <a:ext uri="{FF2B5EF4-FFF2-40B4-BE49-F238E27FC236}">
                <a16:creationId xmlns:a16="http://schemas.microsoft.com/office/drawing/2014/main" id="{C9C0D675-E07B-4F41-BD2C-81FC2BDB336D}"/>
              </a:ext>
            </a:extLst>
          </p:cNvPr>
          <p:cNvPicPr>
            <a:picLocks noChangeAspect="1"/>
          </p:cNvPicPr>
          <p:nvPr/>
        </p:nvPicPr>
        <p:blipFill>
          <a:blip r:embed="rId3"/>
          <a:stretch>
            <a:fillRect/>
          </a:stretch>
        </p:blipFill>
        <p:spPr>
          <a:xfrm>
            <a:off x="5288692" y="98853"/>
            <a:ext cx="6422279" cy="6647935"/>
          </a:xfrm>
          <a:prstGeom prst="rect">
            <a:avLst/>
          </a:prstGeom>
        </p:spPr>
      </p:pic>
    </p:spTree>
    <p:extLst>
      <p:ext uri="{BB962C8B-B14F-4D97-AF65-F5344CB8AC3E}">
        <p14:creationId xmlns:p14="http://schemas.microsoft.com/office/powerpoint/2010/main" val="239155788"/>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1B660-4E1A-2245-9AFE-D31BBE09A471}"/>
              </a:ext>
            </a:extLst>
          </p:cNvPr>
          <p:cNvSpPr>
            <a:spLocks noGrp="1"/>
          </p:cNvSpPr>
          <p:nvPr>
            <p:ph type="title"/>
          </p:nvPr>
        </p:nvSpPr>
        <p:spPr>
          <a:xfrm>
            <a:off x="152229" y="209552"/>
            <a:ext cx="10515600" cy="798684"/>
          </a:xfrm>
        </p:spPr>
        <p:txBody>
          <a:bodyPr>
            <a:normAutofit fontScale="90000"/>
          </a:bodyPr>
          <a:lstStyle/>
          <a:p>
            <a:r>
              <a:rPr lang="en-US" dirty="0"/>
              <a:t>Key Links</a:t>
            </a:r>
          </a:p>
        </p:txBody>
      </p:sp>
      <p:sp>
        <p:nvSpPr>
          <p:cNvPr id="4" name="Rectangle 3">
            <a:extLst>
              <a:ext uri="{FF2B5EF4-FFF2-40B4-BE49-F238E27FC236}">
                <a16:creationId xmlns:a16="http://schemas.microsoft.com/office/drawing/2014/main" id="{7B5C5CAA-0F34-B648-AE68-2EB597C10E0F}"/>
              </a:ext>
            </a:extLst>
          </p:cNvPr>
          <p:cNvSpPr/>
          <p:nvPr/>
        </p:nvSpPr>
        <p:spPr>
          <a:xfrm>
            <a:off x="152229" y="1197744"/>
            <a:ext cx="6096000" cy="2308324"/>
          </a:xfrm>
          <a:prstGeom prst="rect">
            <a:avLst/>
          </a:prstGeom>
        </p:spPr>
        <p:txBody>
          <a:bodyPr>
            <a:spAutoFit/>
          </a:bodyPr>
          <a:lstStyle/>
          <a:p>
            <a:pPr marL="285750" indent="-285750">
              <a:buFont typeface="Arial" panose="020B0604020202020204" pitchFamily="34" charset="0"/>
              <a:buChar char="•"/>
            </a:pPr>
            <a:r>
              <a:rPr lang="en-US" dirty="0"/>
              <a:t>Farmacy Family artefacts </a:t>
            </a:r>
            <a:r>
              <a:rPr lang="en-US" dirty="0">
                <a:hlinkClick r:id="rId2"/>
              </a:rPr>
              <a:t>root folder</a:t>
            </a:r>
            <a:endParaRPr lang="en-US" dirty="0">
              <a:effectLst/>
              <a:latin typeface="Arial" panose="020B0604020202020204" pitchFamily="34" charset="0"/>
            </a:endParaRPr>
          </a:p>
          <a:p>
            <a:pPr marL="285750" indent="-285750">
              <a:buFont typeface="Arial" panose="020B0604020202020204" pitchFamily="34" charset="0"/>
              <a:buChar char="•"/>
            </a:pPr>
            <a:endParaRPr lang="en-US" dirty="0">
              <a:effectLst/>
              <a:latin typeface="Arial" panose="020B0604020202020204" pitchFamily="34" charset="0"/>
            </a:endParaRPr>
          </a:p>
          <a:p>
            <a:pPr marL="285750" indent="-285750">
              <a:buFont typeface="Arial" panose="020B0604020202020204" pitchFamily="34" charset="0"/>
              <a:buChar char="•"/>
            </a:pPr>
            <a:r>
              <a:rPr lang="en-US" dirty="0">
                <a:effectLst/>
                <a:latin typeface="Arial" panose="020B0604020202020204" pitchFamily="34" charset="0"/>
              </a:rPr>
              <a:t>What went into consideration?</a:t>
            </a:r>
          </a:p>
          <a:p>
            <a:pPr marL="742950" lvl="1" indent="-285750">
              <a:buFont typeface="Arial" panose="020B0604020202020204" pitchFamily="34" charset="0"/>
              <a:buChar char="•"/>
            </a:pPr>
            <a:r>
              <a:rPr lang="en-US" dirty="0">
                <a:latin typeface="Arial" panose="020B0604020202020204" pitchFamily="34" charset="0"/>
                <a:hlinkClick r:id="rId3"/>
              </a:rPr>
              <a:t>Requirements</a:t>
            </a:r>
            <a:endParaRPr lang="en-US" dirty="0">
              <a:latin typeface="Arial" panose="020B0604020202020204" pitchFamily="34" charset="0"/>
            </a:endParaRPr>
          </a:p>
          <a:p>
            <a:pPr marL="742950" lvl="1" indent="-285750">
              <a:buFont typeface="Arial" panose="020B0604020202020204" pitchFamily="34" charset="0"/>
              <a:buChar char="•"/>
            </a:pPr>
            <a:r>
              <a:rPr lang="en-US" dirty="0">
                <a:effectLst/>
                <a:latin typeface="Arial" panose="020B0604020202020204" pitchFamily="34" charset="0"/>
                <a:hlinkClick r:id="rId4"/>
              </a:rPr>
              <a:t>Quality Attributes Identification</a:t>
            </a:r>
            <a:endParaRPr lang="en-US" dirty="0">
              <a:effectLst/>
              <a:latin typeface="Arial" panose="020B0604020202020204" pitchFamily="34" charset="0"/>
            </a:endParaRPr>
          </a:p>
          <a:p>
            <a:pPr marL="742950" lvl="1" indent="-285750">
              <a:buFont typeface="Arial" panose="020B0604020202020204" pitchFamily="34" charset="0"/>
              <a:buChar char="•"/>
            </a:pPr>
            <a:r>
              <a:rPr lang="en-US" dirty="0">
                <a:effectLst/>
                <a:latin typeface="Arial" panose="020B0604020202020204" pitchFamily="34" charset="0"/>
                <a:hlinkClick r:id="rId5"/>
              </a:rPr>
              <a:t>ADRs</a:t>
            </a:r>
            <a:endParaRPr lang="en-US" dirty="0">
              <a:effectLst/>
              <a:latin typeface="Arial" panose="020B0604020202020204" pitchFamily="34" charset="0"/>
            </a:endParaRPr>
          </a:p>
          <a:p>
            <a:pPr marL="742950" lvl="1" indent="-285750">
              <a:buFont typeface="Arial" panose="020B0604020202020204" pitchFamily="34" charset="0"/>
              <a:buChar char="•"/>
            </a:pPr>
            <a:r>
              <a:rPr lang="en-US" dirty="0">
                <a:latin typeface="Arial" panose="020B0604020202020204" pitchFamily="34" charset="0"/>
                <a:hlinkClick r:id="rId6"/>
              </a:rPr>
              <a:t>Overall Solution</a:t>
            </a:r>
            <a:endParaRPr lang="en-US" dirty="0">
              <a:effectLst/>
              <a:latin typeface="Arial" panose="020B0604020202020204" pitchFamily="34" charset="0"/>
            </a:endParaRPr>
          </a:p>
          <a:p>
            <a:pPr marL="285750" indent="-285750">
              <a:buFont typeface="Arial" panose="020B0604020202020204" pitchFamily="34" charset="0"/>
              <a:buChar char="•"/>
            </a:pPr>
            <a:endParaRPr lang="en-US" dirty="0">
              <a:effectLst/>
              <a:latin typeface="Arial" panose="020B0604020202020204" pitchFamily="34" charset="0"/>
            </a:endParaRPr>
          </a:p>
        </p:txBody>
      </p:sp>
    </p:spTree>
    <p:extLst>
      <p:ext uri="{BB962C8B-B14F-4D97-AF65-F5344CB8AC3E}">
        <p14:creationId xmlns:p14="http://schemas.microsoft.com/office/powerpoint/2010/main" val="16265166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2">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4" descr="Church Preaching Slide: Shout It Out - SermonCentral.com">
            <a:extLst>
              <a:ext uri="{FF2B5EF4-FFF2-40B4-BE49-F238E27FC236}">
                <a16:creationId xmlns:a16="http://schemas.microsoft.com/office/drawing/2014/main" id="{8D601F94-A989-5544-822C-F0260ACA851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654296" y="709803"/>
            <a:ext cx="7214616" cy="5410962"/>
          </a:xfrm>
          <a:prstGeom prst="rect">
            <a:avLst/>
          </a:prstGeom>
          <a:noFill/>
          <a:extLst>
            <a:ext uri="{909E8E84-426E-40DD-AFC4-6F175D3DCCD1}">
              <a14:hiddenFill xmlns:a14="http://schemas.microsoft.com/office/drawing/2010/main">
                <a:solidFill>
                  <a:srgbClr val="FFFFFF"/>
                </a:solidFill>
              </a14:hiddenFill>
            </a:ext>
          </a:extLst>
        </p:spPr>
      </p:pic>
      <p:sp>
        <p:nvSpPr>
          <p:cNvPr id="31" name="TextBox 30">
            <a:extLst>
              <a:ext uri="{FF2B5EF4-FFF2-40B4-BE49-F238E27FC236}">
                <a16:creationId xmlns:a16="http://schemas.microsoft.com/office/drawing/2014/main" id="{0C18F959-C450-2B44-B9E1-F9C2632EE706}"/>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kern="1200" dirty="0">
                <a:solidFill>
                  <a:schemeClr val="tx1"/>
                </a:solidFill>
                <a:latin typeface="+mj-lt"/>
                <a:ea typeface="+mj-ea"/>
                <a:cs typeface="+mj-cs"/>
              </a:rPr>
              <a:t>Thank You!</a:t>
            </a:r>
          </a:p>
        </p:txBody>
      </p:sp>
    </p:spTree>
    <p:extLst>
      <p:ext uri="{BB962C8B-B14F-4D97-AF65-F5344CB8AC3E}">
        <p14:creationId xmlns:p14="http://schemas.microsoft.com/office/powerpoint/2010/main" val="18705090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D6091-B198-2147-9609-C87A761209F8}"/>
              </a:ext>
            </a:extLst>
          </p:cNvPr>
          <p:cNvSpPr>
            <a:spLocks noGrp="1"/>
          </p:cNvSpPr>
          <p:nvPr>
            <p:ph type="title"/>
          </p:nvPr>
        </p:nvSpPr>
        <p:spPr>
          <a:xfrm>
            <a:off x="4965430" y="629268"/>
            <a:ext cx="6586491" cy="1286160"/>
          </a:xfrm>
        </p:spPr>
        <p:txBody>
          <a:bodyPr vert="horz" lIns="91440" tIns="45720" rIns="91440" bIns="45720" rtlCol="0" anchor="b">
            <a:normAutofit/>
          </a:bodyPr>
          <a:lstStyle/>
          <a:p>
            <a:pPr>
              <a:spcBef>
                <a:spcPct val="0"/>
              </a:spcBef>
            </a:pPr>
            <a:r>
              <a:rPr lang="en-US" b="1"/>
              <a:t>Problem Statement</a:t>
            </a:r>
          </a:p>
        </p:txBody>
      </p:sp>
      <p:sp>
        <p:nvSpPr>
          <p:cNvPr id="3" name="Rectangle 2">
            <a:extLst>
              <a:ext uri="{FF2B5EF4-FFF2-40B4-BE49-F238E27FC236}">
                <a16:creationId xmlns:a16="http://schemas.microsoft.com/office/drawing/2014/main" id="{52C70286-2F05-914C-B1AE-B70473122A9B}"/>
              </a:ext>
            </a:extLst>
          </p:cNvPr>
          <p:cNvSpPr/>
          <p:nvPr/>
        </p:nvSpPr>
        <p:spPr>
          <a:xfrm>
            <a:off x="4965431" y="2438400"/>
            <a:ext cx="6586489" cy="3785419"/>
          </a:xfrm>
          <a:prstGeom prst="rect">
            <a:avLst/>
          </a:prstGeom>
        </p:spPr>
        <p:txBody>
          <a:bodyPr vert="horz" lIns="91440" tIns="45720" rIns="91440" bIns="45720" rtlCol="0">
            <a:normAutofit/>
          </a:bodyPr>
          <a:lstStyle/>
          <a:p>
            <a:pPr>
              <a:lnSpc>
                <a:spcPct val="90000"/>
              </a:lnSpc>
              <a:spcAft>
                <a:spcPts val="600"/>
              </a:spcAft>
            </a:pPr>
            <a:r>
              <a:rPr lang="en-US" sz="2000" dirty="0"/>
              <a:t>Wow, Food as medicine. Bob has been using awesome &amp; delicious food to overcome his health issues with obesity and high blood pressure. He feels lucky that he found this great platform known as Farmacy Food whose slogan is Food As Medicine. He has been sharing this idea widely within his circles and looking more </a:t>
            </a:r>
            <a:r>
              <a:rPr lang="en-US" sz="2000" b="1" dirty="0"/>
              <a:t>better ways and means to become an engaged customer</a:t>
            </a:r>
            <a:r>
              <a:rPr lang="en-US" sz="2000" dirty="0"/>
              <a:t> where he can be the </a:t>
            </a:r>
            <a:r>
              <a:rPr lang="en-US" sz="2000" b="1" dirty="0"/>
              <a:t>voice of the the great initiative</a:t>
            </a:r>
            <a:r>
              <a:rPr lang="en-US" sz="2000" dirty="0"/>
              <a:t>, </a:t>
            </a:r>
            <a:r>
              <a:rPr lang="en-US" sz="2000" b="1" dirty="0"/>
              <a:t>connect with other similar minded people</a:t>
            </a:r>
            <a:r>
              <a:rPr lang="en-US" sz="2000" dirty="0"/>
              <a:t> as well as areas where he can improve to </a:t>
            </a:r>
            <a:r>
              <a:rPr lang="en-US" sz="2000" b="1" dirty="0"/>
              <a:t>address his struggles with his medical conditions</a:t>
            </a:r>
            <a:r>
              <a:rPr lang="en-US" sz="2000" dirty="0"/>
              <a:t>. </a:t>
            </a:r>
          </a:p>
        </p:txBody>
      </p:sp>
      <p:pic>
        <p:nvPicPr>
          <p:cNvPr id="5" name="Picture 4" descr="SleuthSayers: What&amp;#39;s the Objective?">
            <a:extLst>
              <a:ext uri="{FF2B5EF4-FFF2-40B4-BE49-F238E27FC236}">
                <a16:creationId xmlns:a16="http://schemas.microsoft.com/office/drawing/2014/main" id="{F21090A0-9672-FB42-A474-6364C33EC03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7219" r="-1" b="5192"/>
          <a:stretch/>
        </p:blipFill>
        <p:spPr bwMode="auto">
          <a:xfrm>
            <a:off x="20" y="10"/>
            <a:ext cx="4635571" cy="6857990"/>
          </a:xfrm>
          <a:prstGeom prst="rect">
            <a:avLst/>
          </a:prstGeom>
          <a:noFill/>
          <a:effectLst/>
          <a:extLst>
            <a:ext uri="{909E8E84-426E-40DD-AFC4-6F175D3DCCD1}">
              <a14:hiddenFill xmlns:a14="http://schemas.microsoft.com/office/drawing/2010/main">
                <a:solidFill>
                  <a:srgbClr val="FFFFFF"/>
                </a:solidFill>
              </a14:hiddenFill>
            </a:ext>
          </a:extLst>
        </p:spPr>
      </p:pic>
      <p:cxnSp>
        <p:nvCxnSpPr>
          <p:cNvPr id="74" name="Straight Connector 73">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6" name="Audio Recording Nov 20, 2021 at 6:50:11 PM" descr="Audio Recording Nov 20, 2021 at 6:50:11 PM">
            <a:hlinkClick r:id="" action="ppaction://media"/>
            <a:extLst>
              <a:ext uri="{FF2B5EF4-FFF2-40B4-BE49-F238E27FC236}">
                <a16:creationId xmlns:a16="http://schemas.microsoft.com/office/drawing/2014/main" id="{DC54E8ED-6B5F-6E4E-A571-50AD491C5EF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62497" y="6045200"/>
            <a:ext cx="812800" cy="812800"/>
          </a:xfrm>
          <a:prstGeom prst="rect">
            <a:avLst/>
          </a:prstGeom>
        </p:spPr>
      </p:pic>
    </p:spTree>
    <p:extLst>
      <p:ext uri="{BB962C8B-B14F-4D97-AF65-F5344CB8AC3E}">
        <p14:creationId xmlns:p14="http://schemas.microsoft.com/office/powerpoint/2010/main" val="2172221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224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D6091-B198-2147-9609-C87A761209F8}"/>
              </a:ext>
            </a:extLst>
          </p:cNvPr>
          <p:cNvSpPr>
            <a:spLocks noGrp="1"/>
          </p:cNvSpPr>
          <p:nvPr>
            <p:ph type="title"/>
          </p:nvPr>
        </p:nvSpPr>
        <p:spPr>
          <a:xfrm>
            <a:off x="4965430" y="629268"/>
            <a:ext cx="6586491" cy="1286160"/>
          </a:xfrm>
        </p:spPr>
        <p:txBody>
          <a:bodyPr vert="horz" lIns="91440" tIns="45720" rIns="91440" bIns="45720" rtlCol="0" anchor="b">
            <a:normAutofit/>
          </a:bodyPr>
          <a:lstStyle/>
          <a:p>
            <a:pPr>
              <a:spcBef>
                <a:spcPct val="0"/>
              </a:spcBef>
            </a:pPr>
            <a:r>
              <a:rPr lang="en-US" dirty="0"/>
              <a:t>Solution</a:t>
            </a:r>
          </a:p>
        </p:txBody>
      </p:sp>
      <p:sp>
        <p:nvSpPr>
          <p:cNvPr id="3" name="Rectangle 2">
            <a:extLst>
              <a:ext uri="{FF2B5EF4-FFF2-40B4-BE49-F238E27FC236}">
                <a16:creationId xmlns:a16="http://schemas.microsoft.com/office/drawing/2014/main" id="{52C70286-2F05-914C-B1AE-B70473122A9B}"/>
              </a:ext>
            </a:extLst>
          </p:cNvPr>
          <p:cNvSpPr/>
          <p:nvPr/>
        </p:nvSpPr>
        <p:spPr>
          <a:xfrm>
            <a:off x="4965431" y="2438400"/>
            <a:ext cx="6586489" cy="3785419"/>
          </a:xfrm>
          <a:prstGeom prst="rect">
            <a:avLst/>
          </a:prstGeom>
        </p:spPr>
        <p:txBody>
          <a:bodyPr vert="horz" lIns="91440" tIns="45720" rIns="91440" bIns="45720" rtlCol="0">
            <a:normAutofit/>
          </a:bodyPr>
          <a:lstStyle/>
          <a:p>
            <a:pPr>
              <a:lnSpc>
                <a:spcPct val="90000"/>
              </a:lnSpc>
              <a:spcAft>
                <a:spcPts val="600"/>
              </a:spcAft>
            </a:pPr>
            <a:r>
              <a:rPr lang="en-US" sz="1900" dirty="0"/>
              <a:t>We have been thinking about the extension of </a:t>
            </a:r>
            <a:r>
              <a:rPr lang="en-US" sz="1900" dirty="0" err="1"/>
              <a:t>Farmcy</a:t>
            </a:r>
            <a:r>
              <a:rPr lang="en-US" sz="1900" dirty="0"/>
              <a:t> Food as well as heard our customers and we are happy to share that we have started our efforts towards that. The overall idea is to make sure we provide a platform to our huge customer base where they can better </a:t>
            </a:r>
            <a:r>
              <a:rPr lang="en-US" sz="1900" b="1" dirty="0"/>
              <a:t>engage themselves</a:t>
            </a:r>
            <a:r>
              <a:rPr lang="en-US" sz="1900" dirty="0"/>
              <a:t>, be the voice of the program, </a:t>
            </a:r>
            <a:r>
              <a:rPr lang="en-US" sz="1900" b="1" dirty="0"/>
              <a:t>educate themselves via different wellness programs </a:t>
            </a:r>
            <a:r>
              <a:rPr lang="en-US" sz="1900" dirty="0"/>
              <a:t>offered through this new platform, easily able to </a:t>
            </a:r>
            <a:r>
              <a:rPr lang="en-US" sz="1900" b="1" dirty="0"/>
              <a:t>engage with medical providers</a:t>
            </a:r>
            <a:r>
              <a:rPr lang="en-US" sz="1900" dirty="0"/>
              <a:t> to get better insights about how their overall health is doing and rely on the platform for better suggestions to improve their health using food as medicine and platform making sure that right food is available in right areas considering all the analytics results which is all based on difference set of customer data.</a:t>
            </a:r>
          </a:p>
        </p:txBody>
      </p:sp>
      <p:sp>
        <p:nvSpPr>
          <p:cNvPr id="4" name="TextBox 3">
            <a:extLst>
              <a:ext uri="{FF2B5EF4-FFF2-40B4-BE49-F238E27FC236}">
                <a16:creationId xmlns:a16="http://schemas.microsoft.com/office/drawing/2014/main" id="{DDF13745-6BB1-0347-83C2-383DB745E60E}"/>
              </a:ext>
            </a:extLst>
          </p:cNvPr>
          <p:cNvSpPr txBox="1"/>
          <p:nvPr/>
        </p:nvSpPr>
        <p:spPr>
          <a:xfrm>
            <a:off x="7525265" y="6549081"/>
            <a:ext cx="184731" cy="369332"/>
          </a:xfrm>
          <a:prstGeom prst="rect">
            <a:avLst/>
          </a:prstGeom>
          <a:noFill/>
        </p:spPr>
        <p:txBody>
          <a:bodyPr wrap="none" rtlCol="0">
            <a:spAutoFit/>
          </a:bodyPr>
          <a:lstStyle/>
          <a:p>
            <a:endParaRPr lang="en-US" dirty="0"/>
          </a:p>
        </p:txBody>
      </p:sp>
      <p:sp>
        <p:nvSpPr>
          <p:cNvPr id="5" name="TextBox 4">
            <a:extLst>
              <a:ext uri="{FF2B5EF4-FFF2-40B4-BE49-F238E27FC236}">
                <a16:creationId xmlns:a16="http://schemas.microsoft.com/office/drawing/2014/main" id="{99A0EDE4-216E-C447-9970-2BBF4445936E}"/>
              </a:ext>
            </a:extLst>
          </p:cNvPr>
          <p:cNvSpPr txBox="1"/>
          <p:nvPr/>
        </p:nvSpPr>
        <p:spPr>
          <a:xfrm>
            <a:off x="6975079" y="6106649"/>
            <a:ext cx="3474797" cy="707886"/>
          </a:xfrm>
          <a:prstGeom prst="rect">
            <a:avLst/>
          </a:prstGeom>
          <a:noFill/>
        </p:spPr>
        <p:txBody>
          <a:bodyPr wrap="none" rtlCol="0">
            <a:spAutoFit/>
          </a:bodyPr>
          <a:lstStyle/>
          <a:p>
            <a:r>
              <a:rPr lang="en-US" sz="4000" b="1" dirty="0">
                <a:solidFill>
                  <a:schemeClr val="accent6"/>
                </a:solidFill>
              </a:rPr>
              <a:t>Farmacy Family</a:t>
            </a:r>
          </a:p>
        </p:txBody>
      </p:sp>
      <p:sp>
        <p:nvSpPr>
          <p:cNvPr id="6" name="Down Arrow 5">
            <a:extLst>
              <a:ext uri="{FF2B5EF4-FFF2-40B4-BE49-F238E27FC236}">
                <a16:creationId xmlns:a16="http://schemas.microsoft.com/office/drawing/2014/main" id="{92E19D93-FFF2-D941-84B8-69C346A24FD6}"/>
              </a:ext>
            </a:extLst>
          </p:cNvPr>
          <p:cNvSpPr/>
          <p:nvPr/>
        </p:nvSpPr>
        <p:spPr>
          <a:xfrm>
            <a:off x="8476735" y="5721179"/>
            <a:ext cx="395416" cy="5397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314,903 Problem Solution Stock Photos and Images - 123RF">
            <a:extLst>
              <a:ext uri="{FF2B5EF4-FFF2-40B4-BE49-F238E27FC236}">
                <a16:creationId xmlns:a16="http://schemas.microsoft.com/office/drawing/2014/main" id="{3FB48FA9-1482-164E-B11F-017A9802FF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14" y="0"/>
            <a:ext cx="4965430"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7210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circle(in)">
                                      <p:cBhvr>
                                        <p:cTn id="12"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1FEFB3F-2F48-4288-B810-BF7DA4C4CA95}"/>
              </a:ext>
            </a:extLst>
          </p:cNvPr>
          <p:cNvSpPr>
            <a:spLocks noGrp="1"/>
          </p:cNvSpPr>
          <p:nvPr>
            <p:ph type="title"/>
          </p:nvPr>
        </p:nvSpPr>
        <p:spPr>
          <a:xfrm>
            <a:off x="831849" y="1709738"/>
            <a:ext cx="11042993" cy="2852737"/>
          </a:xfrm>
        </p:spPr>
        <p:txBody>
          <a:bodyPr/>
          <a:lstStyle/>
          <a:p>
            <a:r>
              <a:rPr lang="en-GB" dirty="0"/>
              <a:t>Architecture Characteristics &amp; Style</a:t>
            </a:r>
          </a:p>
        </p:txBody>
      </p:sp>
    </p:spTree>
    <p:extLst>
      <p:ext uri="{BB962C8B-B14F-4D97-AF65-F5344CB8AC3E}">
        <p14:creationId xmlns:p14="http://schemas.microsoft.com/office/powerpoint/2010/main" val="222473759"/>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1FEFB3F-2F48-4288-B810-BF7DA4C4CA95}"/>
              </a:ext>
            </a:extLst>
          </p:cNvPr>
          <p:cNvSpPr>
            <a:spLocks noGrp="1"/>
          </p:cNvSpPr>
          <p:nvPr>
            <p:ph type="title"/>
          </p:nvPr>
        </p:nvSpPr>
        <p:spPr>
          <a:xfrm>
            <a:off x="152229" y="189858"/>
            <a:ext cx="10515600" cy="761614"/>
          </a:xfrm>
        </p:spPr>
        <p:txBody>
          <a:bodyPr>
            <a:normAutofit fontScale="90000"/>
          </a:bodyPr>
          <a:lstStyle/>
          <a:p>
            <a:r>
              <a:rPr lang="en-GB" sz="4000" b="1" dirty="0"/>
              <a:t>Quality Attributes/ Architecture </a:t>
            </a:r>
            <a:r>
              <a:rPr lang="en-GB" sz="4000" b="1" dirty="0" err="1"/>
              <a:t>Ilities</a:t>
            </a:r>
            <a:r>
              <a:rPr lang="en-GB" sz="4000" b="1" dirty="0"/>
              <a:t> / Characteristics</a:t>
            </a:r>
          </a:p>
        </p:txBody>
      </p:sp>
      <p:pic>
        <p:nvPicPr>
          <p:cNvPr id="6146" name="Picture 2" descr="Farmacy Family Archutecture Illities">
            <a:extLst>
              <a:ext uri="{FF2B5EF4-FFF2-40B4-BE49-F238E27FC236}">
                <a16:creationId xmlns:a16="http://schemas.microsoft.com/office/drawing/2014/main" id="{ECFE361D-9EDA-0545-B821-C44CDC8C15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087395"/>
            <a:ext cx="11429999" cy="5338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4657031"/>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AAC4F-EB8D-B745-91DA-75E2CFDFAB18}"/>
              </a:ext>
            </a:extLst>
          </p:cNvPr>
          <p:cNvSpPr>
            <a:spLocks noGrp="1"/>
          </p:cNvSpPr>
          <p:nvPr>
            <p:ph type="title"/>
          </p:nvPr>
        </p:nvSpPr>
        <p:spPr/>
        <p:txBody>
          <a:bodyPr/>
          <a:lstStyle/>
          <a:p>
            <a:endParaRPr lang="en-US"/>
          </a:p>
        </p:txBody>
      </p:sp>
      <p:pic>
        <p:nvPicPr>
          <p:cNvPr id="4" name="Picture 3" descr="Calendar&#10;&#10;Description automatically generated">
            <a:extLst>
              <a:ext uri="{FF2B5EF4-FFF2-40B4-BE49-F238E27FC236}">
                <a16:creationId xmlns:a16="http://schemas.microsoft.com/office/drawing/2014/main" id="{C5E5FD1B-57AA-5247-82E9-8E3EBA575A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086" y="798879"/>
            <a:ext cx="11261828" cy="4349383"/>
          </a:xfrm>
          <a:prstGeom prst="rect">
            <a:avLst/>
          </a:prstGeom>
        </p:spPr>
      </p:pic>
      <p:sp>
        <p:nvSpPr>
          <p:cNvPr id="5" name="TextBox 4">
            <a:extLst>
              <a:ext uri="{FF2B5EF4-FFF2-40B4-BE49-F238E27FC236}">
                <a16:creationId xmlns:a16="http://schemas.microsoft.com/office/drawing/2014/main" id="{6F337F8A-1CE8-EF41-8031-12775BB730F9}"/>
              </a:ext>
            </a:extLst>
          </p:cNvPr>
          <p:cNvSpPr txBox="1"/>
          <p:nvPr/>
        </p:nvSpPr>
        <p:spPr>
          <a:xfrm>
            <a:off x="1816444" y="5847099"/>
            <a:ext cx="1830309" cy="369332"/>
          </a:xfrm>
          <a:prstGeom prst="rect">
            <a:avLst/>
          </a:prstGeom>
          <a:noFill/>
        </p:spPr>
        <p:txBody>
          <a:bodyPr wrap="none" rtlCol="0">
            <a:spAutoFit/>
          </a:bodyPr>
          <a:lstStyle/>
          <a:p>
            <a:r>
              <a:rPr lang="en-US" b="1" dirty="0"/>
              <a:t>Decision is to use</a:t>
            </a:r>
          </a:p>
        </p:txBody>
      </p:sp>
      <p:sp>
        <p:nvSpPr>
          <p:cNvPr id="6" name="TextBox 5">
            <a:extLst>
              <a:ext uri="{FF2B5EF4-FFF2-40B4-BE49-F238E27FC236}">
                <a16:creationId xmlns:a16="http://schemas.microsoft.com/office/drawing/2014/main" id="{561D5EDB-C333-9345-9C9F-E9EE22F40122}"/>
              </a:ext>
            </a:extLst>
          </p:cNvPr>
          <p:cNvSpPr txBox="1"/>
          <p:nvPr/>
        </p:nvSpPr>
        <p:spPr>
          <a:xfrm>
            <a:off x="6089650" y="5541989"/>
            <a:ext cx="3210751" cy="369332"/>
          </a:xfrm>
          <a:prstGeom prst="rect">
            <a:avLst/>
          </a:prstGeom>
          <a:noFill/>
        </p:spPr>
        <p:txBody>
          <a:bodyPr wrap="none" rtlCol="0">
            <a:spAutoFit/>
          </a:bodyPr>
          <a:lstStyle/>
          <a:p>
            <a:r>
              <a:rPr lang="en-US" dirty="0"/>
              <a:t>Service-based Architecture Style</a:t>
            </a:r>
          </a:p>
        </p:txBody>
      </p:sp>
      <p:sp>
        <p:nvSpPr>
          <p:cNvPr id="7" name="TextBox 6">
            <a:extLst>
              <a:ext uri="{FF2B5EF4-FFF2-40B4-BE49-F238E27FC236}">
                <a16:creationId xmlns:a16="http://schemas.microsoft.com/office/drawing/2014/main" id="{B3A8C168-16B3-304D-B3BC-396007AE8A77}"/>
              </a:ext>
            </a:extLst>
          </p:cNvPr>
          <p:cNvSpPr txBox="1"/>
          <p:nvPr/>
        </p:nvSpPr>
        <p:spPr>
          <a:xfrm>
            <a:off x="6800334" y="6216431"/>
            <a:ext cx="1383840" cy="369332"/>
          </a:xfrm>
          <a:prstGeom prst="rect">
            <a:avLst/>
          </a:prstGeom>
          <a:noFill/>
        </p:spPr>
        <p:txBody>
          <a:bodyPr wrap="none" rtlCol="0">
            <a:spAutoFit/>
          </a:bodyPr>
          <a:lstStyle/>
          <a:p>
            <a:r>
              <a:rPr lang="en-US" dirty="0"/>
              <a:t>Event-Driven</a:t>
            </a:r>
          </a:p>
        </p:txBody>
      </p:sp>
      <p:sp>
        <p:nvSpPr>
          <p:cNvPr id="10" name="Up-Down Arrow 9">
            <a:extLst>
              <a:ext uri="{FF2B5EF4-FFF2-40B4-BE49-F238E27FC236}">
                <a16:creationId xmlns:a16="http://schemas.microsoft.com/office/drawing/2014/main" id="{F8FE0CE1-701E-8340-9A4D-424F9BE2BCAB}"/>
              </a:ext>
            </a:extLst>
          </p:cNvPr>
          <p:cNvSpPr/>
          <p:nvPr/>
        </p:nvSpPr>
        <p:spPr>
          <a:xfrm>
            <a:off x="4796766" y="5338119"/>
            <a:ext cx="306574" cy="1445242"/>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3">
            <a:extLst>
              <a:ext uri="{FF2B5EF4-FFF2-40B4-BE49-F238E27FC236}">
                <a16:creationId xmlns:a16="http://schemas.microsoft.com/office/drawing/2014/main" id="{6C2B59BE-9B36-C546-A05F-24EB6EA52488}"/>
              </a:ext>
            </a:extLst>
          </p:cNvPr>
          <p:cNvSpPr txBox="1">
            <a:spLocks/>
          </p:cNvSpPr>
          <p:nvPr/>
        </p:nvSpPr>
        <p:spPr>
          <a:xfrm>
            <a:off x="164586" y="74639"/>
            <a:ext cx="10515600" cy="761614"/>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4000" b="1" dirty="0"/>
              <a:t>Architecture Styles</a:t>
            </a:r>
          </a:p>
        </p:txBody>
      </p:sp>
      <p:cxnSp>
        <p:nvCxnSpPr>
          <p:cNvPr id="13" name="Straight Arrow Connector 12">
            <a:extLst>
              <a:ext uri="{FF2B5EF4-FFF2-40B4-BE49-F238E27FC236}">
                <a16:creationId xmlns:a16="http://schemas.microsoft.com/office/drawing/2014/main" id="{00F66E4A-5699-9849-ABF8-AE21A18155F7}"/>
              </a:ext>
            </a:extLst>
          </p:cNvPr>
          <p:cNvCxnSpPr>
            <a:cxnSpLocks/>
            <a:stCxn id="5" idx="3"/>
            <a:endCxn id="6" idx="1"/>
          </p:cNvCxnSpPr>
          <p:nvPr/>
        </p:nvCxnSpPr>
        <p:spPr>
          <a:xfrm flipV="1">
            <a:off x="3646753" y="5726655"/>
            <a:ext cx="2442897" cy="3051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B858E2E-FC6F-4A4D-ADCD-CD1F04EC1690}"/>
              </a:ext>
            </a:extLst>
          </p:cNvPr>
          <p:cNvCxnSpPr>
            <a:cxnSpLocks/>
            <a:stCxn id="5" idx="3"/>
            <a:endCxn id="7" idx="1"/>
          </p:cNvCxnSpPr>
          <p:nvPr/>
        </p:nvCxnSpPr>
        <p:spPr>
          <a:xfrm>
            <a:off x="3646753" y="6031765"/>
            <a:ext cx="3153581" cy="3693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2863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heckerboard(across)">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strips(downLeft)">
                                      <p:cBhvr>
                                        <p:cTn id="12" dur="500"/>
                                        <p:tgtEl>
                                          <p:spTgt spid="6"/>
                                        </p:tgtEl>
                                      </p:cBhvr>
                                    </p:animEffect>
                                  </p:childTnLst>
                                </p:cTn>
                              </p:par>
                              <p:par>
                                <p:cTn id="13" presetID="18" presetClass="entr" presetSubtype="12"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strips(downLeft)">
                                      <p:cBhvr>
                                        <p:cTn id="15" dur="500"/>
                                        <p:tgtEl>
                                          <p:spTgt spid="13"/>
                                        </p:tgtEl>
                                      </p:cBhvr>
                                    </p:animEffect>
                                  </p:childTnLst>
                                </p:cTn>
                              </p:par>
                              <p:par>
                                <p:cTn id="16" presetID="18" presetClass="entr" presetSubtype="12"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strips(downLeft)">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8" presetClass="entr" presetSubtype="12"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strips(downLeft)">
                                      <p:cBhvr>
                                        <p:cTn id="23" dur="500"/>
                                        <p:tgtEl>
                                          <p:spTgt spid="15"/>
                                        </p:tgtEl>
                                      </p:cBhvr>
                                    </p:animEffect>
                                  </p:childTnLst>
                                </p:cTn>
                              </p:par>
                              <p:par>
                                <p:cTn id="24" presetID="18" presetClass="entr" presetSubtype="12" fill="hold" grpId="0" nodeType="with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strips(downLeft)">
                                      <p:cBhvr>
                                        <p:cTn id="2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1FEFB3F-2F48-4288-B810-BF7DA4C4CA95}"/>
              </a:ext>
            </a:extLst>
          </p:cNvPr>
          <p:cNvSpPr>
            <a:spLocks noGrp="1"/>
          </p:cNvSpPr>
          <p:nvPr>
            <p:ph type="title"/>
          </p:nvPr>
        </p:nvSpPr>
        <p:spPr>
          <a:xfrm>
            <a:off x="831849" y="1709738"/>
            <a:ext cx="11042993" cy="2852737"/>
          </a:xfrm>
        </p:spPr>
        <p:txBody>
          <a:bodyPr/>
          <a:lstStyle/>
          <a:p>
            <a:r>
              <a:rPr lang="en-GB" dirty="0"/>
              <a:t>System Design</a:t>
            </a:r>
          </a:p>
        </p:txBody>
      </p:sp>
    </p:spTree>
    <p:extLst>
      <p:ext uri="{BB962C8B-B14F-4D97-AF65-F5344CB8AC3E}">
        <p14:creationId xmlns:p14="http://schemas.microsoft.com/office/powerpoint/2010/main" val="1192874146"/>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59631-C646-844E-AC58-CC5D82D8F097}"/>
              </a:ext>
            </a:extLst>
          </p:cNvPr>
          <p:cNvSpPr>
            <a:spLocks noGrp="1"/>
          </p:cNvSpPr>
          <p:nvPr>
            <p:ph type="title"/>
          </p:nvPr>
        </p:nvSpPr>
        <p:spPr>
          <a:xfrm>
            <a:off x="311426" y="186220"/>
            <a:ext cx="10515600" cy="1325563"/>
          </a:xfrm>
        </p:spPr>
        <p:txBody>
          <a:bodyPr/>
          <a:lstStyle/>
          <a:p>
            <a:r>
              <a:rPr lang="en-US" dirty="0"/>
              <a:t>Step 1: Component Identification</a:t>
            </a:r>
          </a:p>
        </p:txBody>
      </p:sp>
      <p:sp>
        <p:nvSpPr>
          <p:cNvPr id="6" name="TextBox 5">
            <a:extLst>
              <a:ext uri="{FF2B5EF4-FFF2-40B4-BE49-F238E27FC236}">
                <a16:creationId xmlns:a16="http://schemas.microsoft.com/office/drawing/2014/main" id="{4EB23DBF-E981-C34F-977C-B2E0C81DBD52}"/>
              </a:ext>
            </a:extLst>
          </p:cNvPr>
          <p:cNvSpPr txBox="1"/>
          <p:nvPr/>
        </p:nvSpPr>
        <p:spPr>
          <a:xfrm>
            <a:off x="413146" y="1193357"/>
            <a:ext cx="8113016" cy="5047536"/>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400" b="1" dirty="0"/>
              <a:t>Using Workflow Approach (Event Storming DDD Concept) - </a:t>
            </a:r>
            <a:r>
              <a:rPr lang="en-US" sz="1400" dirty="0"/>
              <a:t>Actor/Action Approach</a:t>
            </a:r>
          </a:p>
          <a:p>
            <a:r>
              <a:rPr lang="en-US" sz="1400" b="1" dirty="0"/>
              <a:t>Customer</a:t>
            </a:r>
          </a:p>
          <a:p>
            <a:r>
              <a:rPr lang="en-US" sz="1400" dirty="0"/>
              <a:t>	Signup to become Engage Customers (Provide Profile Info)</a:t>
            </a:r>
          </a:p>
          <a:p>
            <a:r>
              <a:rPr lang="en-US" sz="1400" dirty="0"/>
              <a:t>	Configure Preferences</a:t>
            </a:r>
          </a:p>
          <a:p>
            <a:r>
              <a:rPr lang="en-US" sz="1400" dirty="0"/>
              <a:t>		Customer Info Community can see	</a:t>
            </a:r>
          </a:p>
          <a:p>
            <a:r>
              <a:rPr lang="en-US" sz="1400" dirty="0"/>
              <a:t>		Can be shared with medical service providers</a:t>
            </a:r>
          </a:p>
          <a:p>
            <a:r>
              <a:rPr lang="en-US" sz="1400" dirty="0"/>
              <a:t>	Create Forums</a:t>
            </a:r>
          </a:p>
          <a:p>
            <a:r>
              <a:rPr lang="en-US" sz="1400" dirty="0"/>
              <a:t>	Engage in Social events (classes, forums, wellness education programs)</a:t>
            </a:r>
          </a:p>
          <a:p>
            <a:r>
              <a:rPr lang="en-US" sz="1400" dirty="0"/>
              <a:t>	Engage with doctors &amp; Dieticians</a:t>
            </a:r>
            <a:endParaRPr lang="en-US" sz="1400" b="1" dirty="0"/>
          </a:p>
          <a:p>
            <a:r>
              <a:rPr lang="en-US" sz="1400" b="1" dirty="0"/>
              <a:t>Dieticians</a:t>
            </a:r>
          </a:p>
          <a:p>
            <a:r>
              <a:rPr lang="en-US" sz="1400" dirty="0"/>
              <a:t>	Access Customer Profile</a:t>
            </a:r>
          </a:p>
          <a:p>
            <a:r>
              <a:rPr lang="en-US" sz="1400" dirty="0"/>
              <a:t>	Update Customer Profile</a:t>
            </a:r>
          </a:p>
          <a:p>
            <a:r>
              <a:rPr lang="en-US" sz="1400" dirty="0"/>
              <a:t>	Engage with Customers</a:t>
            </a:r>
          </a:p>
          <a:p>
            <a:r>
              <a:rPr lang="en-US" sz="1400" b="1" dirty="0"/>
              <a:t>System</a:t>
            </a:r>
          </a:p>
          <a:p>
            <a:r>
              <a:rPr lang="en-US" sz="1400" dirty="0"/>
              <a:t>	Integrate with Clinics</a:t>
            </a:r>
          </a:p>
          <a:p>
            <a:r>
              <a:rPr lang="en-US" sz="1400" dirty="0"/>
              <a:t>	Integrate with </a:t>
            </a:r>
            <a:r>
              <a:rPr lang="en-US" sz="1400" dirty="0" err="1"/>
              <a:t>eDieticians</a:t>
            </a:r>
            <a:endParaRPr lang="en-US" sz="1400" dirty="0"/>
          </a:p>
          <a:p>
            <a:r>
              <a:rPr lang="en-US" sz="1400" dirty="0"/>
              <a:t>	Integrate with Farmacy Food</a:t>
            </a:r>
          </a:p>
          <a:p>
            <a:r>
              <a:rPr lang="en-US" sz="1400" dirty="0"/>
              <a:t>	Integrate with Generic Components (Notifications, Reports etc.)</a:t>
            </a:r>
          </a:p>
          <a:p>
            <a:r>
              <a:rPr lang="en-US" sz="1400" dirty="0"/>
              <a:t>	Gather Customer results and store it in Data Lake via Ingestion process</a:t>
            </a:r>
          </a:p>
          <a:p>
            <a:r>
              <a:rPr lang="en-US" sz="1400" dirty="0"/>
              <a:t>	Payments/Procurements???</a:t>
            </a:r>
          </a:p>
          <a:p>
            <a:r>
              <a:rPr lang="en-US" sz="1400" b="1" dirty="0"/>
              <a:t>Analytics</a:t>
            </a:r>
          </a:p>
          <a:p>
            <a:r>
              <a:rPr lang="en-US" sz="1400" dirty="0"/>
              <a:t>	Gather results from data lake and run ML Models</a:t>
            </a:r>
          </a:p>
          <a:p>
            <a:r>
              <a:rPr lang="en-US" sz="1400" dirty="0"/>
              <a:t>	Store Customer/Geographical suggestions/trends suggested by ML </a:t>
            </a:r>
          </a:p>
        </p:txBody>
      </p:sp>
    </p:spTree>
    <p:extLst>
      <p:ext uri="{BB962C8B-B14F-4D97-AF65-F5344CB8AC3E}">
        <p14:creationId xmlns:p14="http://schemas.microsoft.com/office/powerpoint/2010/main" val="21068413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59631-C646-844E-AC58-CC5D82D8F097}"/>
              </a:ext>
            </a:extLst>
          </p:cNvPr>
          <p:cNvSpPr>
            <a:spLocks noGrp="1"/>
          </p:cNvSpPr>
          <p:nvPr>
            <p:ph type="title"/>
          </p:nvPr>
        </p:nvSpPr>
        <p:spPr>
          <a:xfrm>
            <a:off x="311425" y="7674"/>
            <a:ext cx="10515600" cy="867328"/>
          </a:xfrm>
        </p:spPr>
        <p:txBody>
          <a:bodyPr>
            <a:normAutofit fontScale="90000"/>
          </a:bodyPr>
          <a:lstStyle/>
          <a:p>
            <a:r>
              <a:rPr lang="en-US" dirty="0"/>
              <a:t>Step 2 &amp; 3: Assign Requirements to Components</a:t>
            </a:r>
          </a:p>
        </p:txBody>
      </p:sp>
      <p:sp>
        <p:nvSpPr>
          <p:cNvPr id="5" name="TextBox 4">
            <a:extLst>
              <a:ext uri="{FF2B5EF4-FFF2-40B4-BE49-F238E27FC236}">
                <a16:creationId xmlns:a16="http://schemas.microsoft.com/office/drawing/2014/main" id="{48C04C56-FFA8-0143-967D-FCFF145D9DC3}"/>
              </a:ext>
            </a:extLst>
          </p:cNvPr>
          <p:cNvSpPr txBox="1"/>
          <p:nvPr/>
        </p:nvSpPr>
        <p:spPr>
          <a:xfrm>
            <a:off x="311425" y="795490"/>
            <a:ext cx="6059558" cy="5478423"/>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400" b="1" dirty="0"/>
              <a:t>Customer</a:t>
            </a:r>
          </a:p>
          <a:p>
            <a:r>
              <a:rPr lang="en-US" sz="1400" dirty="0"/>
              <a:t>	Customer Profile Capture</a:t>
            </a:r>
          </a:p>
          <a:p>
            <a:r>
              <a:rPr lang="en-US" sz="1400" dirty="0"/>
              <a:t>	Preferences Capture</a:t>
            </a:r>
          </a:p>
          <a:p>
            <a:r>
              <a:rPr lang="en-US" sz="1400" dirty="0"/>
              <a:t>	Wellness Engagement Models</a:t>
            </a:r>
          </a:p>
          <a:p>
            <a:r>
              <a:rPr lang="en-US" sz="1400" dirty="0"/>
              <a:t>	Medical Engagement models</a:t>
            </a:r>
            <a:endParaRPr lang="en-US" sz="1400" b="1" dirty="0"/>
          </a:p>
          <a:p>
            <a:r>
              <a:rPr lang="en-US" sz="1400" b="1" dirty="0"/>
              <a:t>Medical Providers</a:t>
            </a:r>
          </a:p>
          <a:p>
            <a:r>
              <a:rPr lang="en-US" sz="1400" dirty="0"/>
              <a:t>	Gather Results</a:t>
            </a:r>
          </a:p>
          <a:p>
            <a:r>
              <a:rPr lang="en-US" sz="1400" dirty="0"/>
              <a:t>	Analyze Results</a:t>
            </a:r>
          </a:p>
          <a:p>
            <a:r>
              <a:rPr lang="en-US" sz="1400" dirty="0"/>
              <a:t>	Give Suggestions/Advise</a:t>
            </a:r>
            <a:endParaRPr lang="en-US" sz="1400" b="1" dirty="0"/>
          </a:p>
          <a:p>
            <a:r>
              <a:rPr lang="en-US" sz="1400" b="1" dirty="0"/>
              <a:t>Dieticians</a:t>
            </a:r>
          </a:p>
          <a:p>
            <a:r>
              <a:rPr lang="en-US" sz="1400" dirty="0"/>
              <a:t>	Access Customer Profile</a:t>
            </a:r>
          </a:p>
          <a:p>
            <a:r>
              <a:rPr lang="en-US" sz="1400" dirty="0"/>
              <a:t>	Update Customer Profile</a:t>
            </a:r>
          </a:p>
          <a:p>
            <a:r>
              <a:rPr lang="en-US" sz="1400" dirty="0"/>
              <a:t>	Engage with Customers</a:t>
            </a:r>
            <a:endParaRPr lang="en-US" sz="1400" b="1" dirty="0"/>
          </a:p>
          <a:p>
            <a:r>
              <a:rPr lang="en-US" sz="1400" b="1" dirty="0"/>
              <a:t>System</a:t>
            </a:r>
          </a:p>
          <a:p>
            <a:r>
              <a:rPr lang="en-US" sz="1400" dirty="0"/>
              <a:t>	Advertisement (Generating Leads for Email Notification)</a:t>
            </a:r>
          </a:p>
          <a:p>
            <a:r>
              <a:rPr lang="en-US" sz="1400" dirty="0"/>
              <a:t>	Integration with Clinics</a:t>
            </a:r>
          </a:p>
          <a:p>
            <a:r>
              <a:rPr lang="en-US" sz="1400" dirty="0"/>
              <a:t>	Integration with </a:t>
            </a:r>
            <a:r>
              <a:rPr lang="en-US" sz="1400" dirty="0" err="1"/>
              <a:t>eDieticians</a:t>
            </a:r>
            <a:endParaRPr lang="en-US" sz="1400" dirty="0"/>
          </a:p>
          <a:p>
            <a:r>
              <a:rPr lang="en-US" sz="1400" dirty="0"/>
              <a:t>	Integration with Farmacy Food</a:t>
            </a:r>
          </a:p>
          <a:p>
            <a:r>
              <a:rPr lang="en-US" sz="1400" dirty="0"/>
              <a:t>	Integration with Generic Components (Notifications etc.)</a:t>
            </a:r>
          </a:p>
          <a:p>
            <a:r>
              <a:rPr lang="en-US" sz="1400" dirty="0"/>
              <a:t>	Payments/Procurements???</a:t>
            </a:r>
          </a:p>
          <a:p>
            <a:r>
              <a:rPr lang="en-US" sz="1400" dirty="0"/>
              <a:t>	Store customer data in the Data Lake via Ingestion process</a:t>
            </a:r>
          </a:p>
          <a:p>
            <a:r>
              <a:rPr lang="en-US" sz="1400" dirty="0"/>
              <a:t>	Payments/Procurements???</a:t>
            </a:r>
          </a:p>
          <a:p>
            <a:r>
              <a:rPr lang="en-US" sz="1400" b="1" dirty="0"/>
              <a:t>Analytics</a:t>
            </a:r>
          </a:p>
          <a:p>
            <a:r>
              <a:rPr lang="en-US" sz="1400" dirty="0"/>
              <a:t>	Gather results from data lake and run run ML Models</a:t>
            </a:r>
          </a:p>
          <a:p>
            <a:r>
              <a:rPr lang="en-US" sz="1400" dirty="0"/>
              <a:t>	Store Customer/Geographical suggestions/trends suggested by ML</a:t>
            </a:r>
          </a:p>
        </p:txBody>
      </p:sp>
      <p:sp>
        <p:nvSpPr>
          <p:cNvPr id="4" name="Oval 3">
            <a:extLst>
              <a:ext uri="{FF2B5EF4-FFF2-40B4-BE49-F238E27FC236}">
                <a16:creationId xmlns:a16="http://schemas.microsoft.com/office/drawing/2014/main" id="{B97D0192-1BCF-0441-AB8A-A9935FCEA063}"/>
              </a:ext>
            </a:extLst>
          </p:cNvPr>
          <p:cNvSpPr/>
          <p:nvPr/>
        </p:nvSpPr>
        <p:spPr>
          <a:xfrm>
            <a:off x="8806070" y="919725"/>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R1</a:t>
            </a:r>
          </a:p>
        </p:txBody>
      </p:sp>
      <p:sp>
        <p:nvSpPr>
          <p:cNvPr id="7" name="Oval 6">
            <a:extLst>
              <a:ext uri="{FF2B5EF4-FFF2-40B4-BE49-F238E27FC236}">
                <a16:creationId xmlns:a16="http://schemas.microsoft.com/office/drawing/2014/main" id="{00A568F2-9A6B-7644-9DB8-0CF93DBD74AD}"/>
              </a:ext>
            </a:extLst>
          </p:cNvPr>
          <p:cNvSpPr/>
          <p:nvPr/>
        </p:nvSpPr>
        <p:spPr>
          <a:xfrm>
            <a:off x="8806070" y="1434572"/>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R2</a:t>
            </a:r>
          </a:p>
        </p:txBody>
      </p:sp>
      <p:sp>
        <p:nvSpPr>
          <p:cNvPr id="8" name="Oval 7">
            <a:extLst>
              <a:ext uri="{FF2B5EF4-FFF2-40B4-BE49-F238E27FC236}">
                <a16:creationId xmlns:a16="http://schemas.microsoft.com/office/drawing/2014/main" id="{75D80E5E-B738-6F4D-B6F1-ACEA474E2B88}"/>
              </a:ext>
            </a:extLst>
          </p:cNvPr>
          <p:cNvSpPr/>
          <p:nvPr/>
        </p:nvSpPr>
        <p:spPr>
          <a:xfrm>
            <a:off x="8806070" y="1949419"/>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R3</a:t>
            </a:r>
          </a:p>
        </p:txBody>
      </p:sp>
      <p:sp>
        <p:nvSpPr>
          <p:cNvPr id="9" name="Oval 8">
            <a:extLst>
              <a:ext uri="{FF2B5EF4-FFF2-40B4-BE49-F238E27FC236}">
                <a16:creationId xmlns:a16="http://schemas.microsoft.com/office/drawing/2014/main" id="{25876139-7DAC-734C-B56E-4290CE2B86D0}"/>
              </a:ext>
            </a:extLst>
          </p:cNvPr>
          <p:cNvSpPr/>
          <p:nvPr/>
        </p:nvSpPr>
        <p:spPr>
          <a:xfrm>
            <a:off x="8806070" y="2464266"/>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R4</a:t>
            </a:r>
          </a:p>
        </p:txBody>
      </p:sp>
      <p:sp>
        <p:nvSpPr>
          <p:cNvPr id="10" name="Oval 9">
            <a:extLst>
              <a:ext uri="{FF2B5EF4-FFF2-40B4-BE49-F238E27FC236}">
                <a16:creationId xmlns:a16="http://schemas.microsoft.com/office/drawing/2014/main" id="{7AA34EC4-68CF-E04D-8FE2-E38F483989B0}"/>
              </a:ext>
            </a:extLst>
          </p:cNvPr>
          <p:cNvSpPr/>
          <p:nvPr/>
        </p:nvSpPr>
        <p:spPr>
          <a:xfrm>
            <a:off x="8806070" y="2977405"/>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R5</a:t>
            </a:r>
          </a:p>
        </p:txBody>
      </p:sp>
      <p:sp>
        <p:nvSpPr>
          <p:cNvPr id="11" name="Oval 10">
            <a:extLst>
              <a:ext uri="{FF2B5EF4-FFF2-40B4-BE49-F238E27FC236}">
                <a16:creationId xmlns:a16="http://schemas.microsoft.com/office/drawing/2014/main" id="{8032F48B-20DD-6D4E-A0A6-7C40D75BDFE9}"/>
              </a:ext>
            </a:extLst>
          </p:cNvPr>
          <p:cNvSpPr/>
          <p:nvPr/>
        </p:nvSpPr>
        <p:spPr>
          <a:xfrm>
            <a:off x="8806070" y="3475431"/>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R6</a:t>
            </a:r>
          </a:p>
        </p:txBody>
      </p:sp>
      <p:sp>
        <p:nvSpPr>
          <p:cNvPr id="12" name="Oval 11">
            <a:extLst>
              <a:ext uri="{FF2B5EF4-FFF2-40B4-BE49-F238E27FC236}">
                <a16:creationId xmlns:a16="http://schemas.microsoft.com/office/drawing/2014/main" id="{4BE8CB59-BEE0-114F-892B-D145E2787D8E}"/>
              </a:ext>
            </a:extLst>
          </p:cNvPr>
          <p:cNvSpPr/>
          <p:nvPr/>
        </p:nvSpPr>
        <p:spPr>
          <a:xfrm>
            <a:off x="8816010" y="3988570"/>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R7</a:t>
            </a:r>
          </a:p>
        </p:txBody>
      </p:sp>
      <p:sp>
        <p:nvSpPr>
          <p:cNvPr id="13" name="Oval 12">
            <a:extLst>
              <a:ext uri="{FF2B5EF4-FFF2-40B4-BE49-F238E27FC236}">
                <a16:creationId xmlns:a16="http://schemas.microsoft.com/office/drawing/2014/main" id="{33EEC713-4456-5F48-8F6C-A007F6C4769A}"/>
              </a:ext>
            </a:extLst>
          </p:cNvPr>
          <p:cNvSpPr/>
          <p:nvPr/>
        </p:nvSpPr>
        <p:spPr>
          <a:xfrm>
            <a:off x="8806070" y="4504051"/>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R8</a:t>
            </a:r>
          </a:p>
        </p:txBody>
      </p:sp>
      <p:sp>
        <p:nvSpPr>
          <p:cNvPr id="14" name="Oval 13">
            <a:extLst>
              <a:ext uri="{FF2B5EF4-FFF2-40B4-BE49-F238E27FC236}">
                <a16:creationId xmlns:a16="http://schemas.microsoft.com/office/drawing/2014/main" id="{07720258-ACEE-6E4F-9369-AF0F74FF15D4}"/>
              </a:ext>
            </a:extLst>
          </p:cNvPr>
          <p:cNvSpPr/>
          <p:nvPr/>
        </p:nvSpPr>
        <p:spPr>
          <a:xfrm>
            <a:off x="8806070" y="5016556"/>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R9</a:t>
            </a:r>
          </a:p>
        </p:txBody>
      </p:sp>
      <p:sp>
        <p:nvSpPr>
          <p:cNvPr id="15" name="Oval 14">
            <a:extLst>
              <a:ext uri="{FF2B5EF4-FFF2-40B4-BE49-F238E27FC236}">
                <a16:creationId xmlns:a16="http://schemas.microsoft.com/office/drawing/2014/main" id="{D08222CC-EE82-AD46-ACF5-ABBE1F9B51BC}"/>
              </a:ext>
            </a:extLst>
          </p:cNvPr>
          <p:cNvSpPr/>
          <p:nvPr/>
        </p:nvSpPr>
        <p:spPr>
          <a:xfrm>
            <a:off x="8806070" y="5529061"/>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R10</a:t>
            </a:r>
          </a:p>
        </p:txBody>
      </p:sp>
      <p:sp>
        <p:nvSpPr>
          <p:cNvPr id="16" name="Oval 15">
            <a:extLst>
              <a:ext uri="{FF2B5EF4-FFF2-40B4-BE49-F238E27FC236}">
                <a16:creationId xmlns:a16="http://schemas.microsoft.com/office/drawing/2014/main" id="{CBEAF271-5CA7-2B4A-AE74-9FD337A8FD46}"/>
              </a:ext>
            </a:extLst>
          </p:cNvPr>
          <p:cNvSpPr/>
          <p:nvPr/>
        </p:nvSpPr>
        <p:spPr>
          <a:xfrm>
            <a:off x="8806070" y="6041566"/>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R11</a:t>
            </a:r>
          </a:p>
        </p:txBody>
      </p:sp>
      <p:cxnSp>
        <p:nvCxnSpPr>
          <p:cNvPr id="18" name="Straight Connector 17">
            <a:extLst>
              <a:ext uri="{FF2B5EF4-FFF2-40B4-BE49-F238E27FC236}">
                <a16:creationId xmlns:a16="http://schemas.microsoft.com/office/drawing/2014/main" id="{18530525-630D-FA46-A3CB-832BE8FF6F01}"/>
              </a:ext>
            </a:extLst>
          </p:cNvPr>
          <p:cNvCxnSpPr>
            <a:endCxn id="4" idx="2"/>
          </p:cNvCxnSpPr>
          <p:nvPr/>
        </p:nvCxnSpPr>
        <p:spPr>
          <a:xfrm>
            <a:off x="3170583" y="1113538"/>
            <a:ext cx="563548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3F57EA12-1959-8F42-A56F-874744DBCF70}"/>
              </a:ext>
            </a:extLst>
          </p:cNvPr>
          <p:cNvCxnSpPr>
            <a:endCxn id="8" idx="2"/>
          </p:cNvCxnSpPr>
          <p:nvPr/>
        </p:nvCxnSpPr>
        <p:spPr>
          <a:xfrm>
            <a:off x="3488635" y="1628385"/>
            <a:ext cx="5317435" cy="51484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8B02ADF-AE9C-4546-85B5-A58970FD149B}"/>
              </a:ext>
            </a:extLst>
          </p:cNvPr>
          <p:cNvCxnSpPr>
            <a:endCxn id="4" idx="2"/>
          </p:cNvCxnSpPr>
          <p:nvPr/>
        </p:nvCxnSpPr>
        <p:spPr>
          <a:xfrm flipV="1">
            <a:off x="2782957" y="1113538"/>
            <a:ext cx="6023113" cy="321034"/>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588B1E8-6266-3346-8EB4-DA39EC51CFB1}"/>
              </a:ext>
            </a:extLst>
          </p:cNvPr>
          <p:cNvCxnSpPr>
            <a:endCxn id="7" idx="2"/>
          </p:cNvCxnSpPr>
          <p:nvPr/>
        </p:nvCxnSpPr>
        <p:spPr>
          <a:xfrm flipV="1">
            <a:off x="6096000" y="1628385"/>
            <a:ext cx="2710070" cy="441318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C5BDC84E-9967-C946-ACB2-380126AB68F1}"/>
              </a:ext>
            </a:extLst>
          </p:cNvPr>
          <p:cNvCxnSpPr>
            <a:endCxn id="9" idx="2"/>
          </p:cNvCxnSpPr>
          <p:nvPr/>
        </p:nvCxnSpPr>
        <p:spPr>
          <a:xfrm flipV="1">
            <a:off x="3051313" y="2658079"/>
            <a:ext cx="5754757" cy="423051"/>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86564029-C1C2-5E48-95C2-D5C6923566A0}"/>
              </a:ext>
            </a:extLst>
          </p:cNvPr>
          <p:cNvCxnSpPr>
            <a:endCxn id="9" idx="2"/>
          </p:cNvCxnSpPr>
          <p:nvPr/>
        </p:nvCxnSpPr>
        <p:spPr>
          <a:xfrm flipV="1">
            <a:off x="3091070" y="2658079"/>
            <a:ext cx="5715000" cy="631773"/>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BC65F3D-7365-A34F-8FCB-833E91698F51}"/>
              </a:ext>
            </a:extLst>
          </p:cNvPr>
          <p:cNvCxnSpPr>
            <a:endCxn id="9" idx="2"/>
          </p:cNvCxnSpPr>
          <p:nvPr/>
        </p:nvCxnSpPr>
        <p:spPr>
          <a:xfrm flipV="1">
            <a:off x="3051313" y="2658079"/>
            <a:ext cx="5754757" cy="834891"/>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B09A32E-2A67-5C47-B541-609CA503326B}"/>
              </a:ext>
            </a:extLst>
          </p:cNvPr>
          <p:cNvCxnSpPr>
            <a:cxnSpLocks/>
            <a:endCxn id="11" idx="2"/>
          </p:cNvCxnSpPr>
          <p:nvPr/>
        </p:nvCxnSpPr>
        <p:spPr>
          <a:xfrm flipV="1">
            <a:off x="3385931" y="3669244"/>
            <a:ext cx="5420139" cy="706952"/>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69D765D-C22C-B84D-AC75-18C561FE601E}"/>
              </a:ext>
            </a:extLst>
          </p:cNvPr>
          <p:cNvCxnSpPr>
            <a:endCxn id="11" idx="2"/>
          </p:cNvCxnSpPr>
          <p:nvPr/>
        </p:nvCxnSpPr>
        <p:spPr>
          <a:xfrm flipV="1">
            <a:off x="3051313" y="3669244"/>
            <a:ext cx="5754757" cy="525069"/>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856E96F-8469-5F4B-A26F-F14B53650568}"/>
              </a:ext>
            </a:extLst>
          </p:cNvPr>
          <p:cNvCxnSpPr>
            <a:endCxn id="9" idx="2"/>
          </p:cNvCxnSpPr>
          <p:nvPr/>
        </p:nvCxnSpPr>
        <p:spPr>
          <a:xfrm>
            <a:off x="3385931" y="1822198"/>
            <a:ext cx="5420139" cy="835881"/>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89DB5556-83D2-1445-B00E-53DB824F6314}"/>
              </a:ext>
            </a:extLst>
          </p:cNvPr>
          <p:cNvCxnSpPr>
            <a:endCxn id="12" idx="2"/>
          </p:cNvCxnSpPr>
          <p:nvPr/>
        </p:nvCxnSpPr>
        <p:spPr>
          <a:xfrm>
            <a:off x="2782957" y="1434572"/>
            <a:ext cx="6033053" cy="2747811"/>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41B57D0-4E95-BD4C-BC7D-1A3984A73E29}"/>
              </a:ext>
            </a:extLst>
          </p:cNvPr>
          <p:cNvCxnSpPr>
            <a:endCxn id="13" idx="2"/>
          </p:cNvCxnSpPr>
          <p:nvPr/>
        </p:nvCxnSpPr>
        <p:spPr>
          <a:xfrm>
            <a:off x="3051313" y="4194313"/>
            <a:ext cx="5754757" cy="503551"/>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4F0FD78-D162-3048-8152-CF7198C130CD}"/>
              </a:ext>
            </a:extLst>
          </p:cNvPr>
          <p:cNvCxnSpPr>
            <a:endCxn id="13" idx="2"/>
          </p:cNvCxnSpPr>
          <p:nvPr/>
        </p:nvCxnSpPr>
        <p:spPr>
          <a:xfrm>
            <a:off x="3375991" y="4376196"/>
            <a:ext cx="5430079" cy="321668"/>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F968FF7-0EDA-C34D-A7F8-B86333F049B4}"/>
              </a:ext>
            </a:extLst>
          </p:cNvPr>
          <p:cNvCxnSpPr>
            <a:endCxn id="13" idx="2"/>
          </p:cNvCxnSpPr>
          <p:nvPr/>
        </p:nvCxnSpPr>
        <p:spPr>
          <a:xfrm flipV="1">
            <a:off x="5148470" y="4697864"/>
            <a:ext cx="3657600" cy="1218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F506B4E0-D84D-6441-9374-23CEBEF60314}"/>
              </a:ext>
            </a:extLst>
          </p:cNvPr>
          <p:cNvCxnSpPr>
            <a:endCxn id="13" idx="2"/>
          </p:cNvCxnSpPr>
          <p:nvPr/>
        </p:nvCxnSpPr>
        <p:spPr>
          <a:xfrm flipV="1">
            <a:off x="6096000" y="4697864"/>
            <a:ext cx="2710070" cy="1364646"/>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1096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133</TotalTime>
  <Words>852</Words>
  <Application>Microsoft Macintosh PowerPoint</Application>
  <PresentationFormat>Widescreen</PresentationFormat>
  <Paragraphs>153</Paragraphs>
  <Slides>19</Slides>
  <Notes>10</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-apple-system</vt:lpstr>
      <vt:lpstr>Arial</vt:lpstr>
      <vt:lpstr>Avenir</vt:lpstr>
      <vt:lpstr>Calibri</vt:lpstr>
      <vt:lpstr>Calibri Light</vt:lpstr>
      <vt:lpstr>Office Theme</vt:lpstr>
      <vt:lpstr>O’Rielly Architecture Katas Autumn 2021</vt:lpstr>
      <vt:lpstr>Problem Statement</vt:lpstr>
      <vt:lpstr>Solution</vt:lpstr>
      <vt:lpstr>Architecture Characteristics &amp; Style</vt:lpstr>
      <vt:lpstr>Quality Attributes/ Architecture Ilities / Characteristics</vt:lpstr>
      <vt:lpstr>PowerPoint Presentation</vt:lpstr>
      <vt:lpstr>System Design</vt:lpstr>
      <vt:lpstr>Step 1: Component Identification</vt:lpstr>
      <vt:lpstr>Step 2 &amp; 3: Assign Requirements to Components</vt:lpstr>
      <vt:lpstr>Strategic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Key Links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Farmacy Family System</dc:title>
  <dc:creator>Malik, Buland</dc:creator>
  <cp:lastModifiedBy>Malik, Buland</cp:lastModifiedBy>
  <cp:revision>23</cp:revision>
  <dcterms:created xsi:type="dcterms:W3CDTF">2021-11-21T00:37:15Z</dcterms:created>
  <dcterms:modified xsi:type="dcterms:W3CDTF">2021-11-21T02:50:18Z</dcterms:modified>
</cp:coreProperties>
</file>

<file path=docProps/thumbnail.jpeg>
</file>